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Playfair Display"/>
      <p:regular r:id="rId27"/>
      <p:bold r:id="rId28"/>
      <p:italic r:id="rId29"/>
      <p:boldItalic r:id="rId30"/>
    </p:embeddedFont>
    <p:embeddedFont>
      <p:font typeface="Lato"/>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photos/aeh1dbI_a7I"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re.com/news/polopoly_fs/1.11570!/menu/main/topColumns/topLeftColumn/pdf/490165a.pdf?origin=ppub" TargetMode="External"/><Relationship Id="rId3" Type="http://schemas.openxmlformats.org/officeDocument/2006/relationships/hyperlink" Target="https://unsplash.com/photos/4le7k9XVYjE?utm_source=unsplash&amp;utm_medium=referral&amp;utm_content=creditShareLink" TargetMode="External"/><Relationship Id="rId4" Type="http://schemas.openxmlformats.org/officeDocument/2006/relationships/hyperlink" Target="https://unsplash.com/photos/y1wVavuxZtE" TargetMode="External"/><Relationship Id="rId5" Type="http://schemas.openxmlformats.org/officeDocument/2006/relationships/hyperlink" Target="https://unsplash.com/photos/DFtjXYd5Pto"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photos/Hn4wYHOaeIc?utm_source=unsplash&amp;utm_medium=referral&amp;utm_content=creditShareLin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jodrell" TargetMode="External"/><Relationship Id="rId3" Type="http://schemas.openxmlformats.org/officeDocument/2006/relationships/hyperlink" Target="https://unsplash.com/@anniespratt" TargetMode="External"/><Relationship Id="rId4" Type="http://schemas.openxmlformats.org/officeDocument/2006/relationships/hyperlink" Target="https://unsplash.com/@wocintechcha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pa.org/topics/trauma" TargetMode="External"/><Relationship Id="rId3" Type="http://schemas.openxmlformats.org/officeDocument/2006/relationships/hyperlink" Target="https://www.medicalnewstoday.com/articles/trauma#definition" TargetMode="External"/><Relationship Id="rId4" Type="http://schemas.openxmlformats.org/officeDocument/2006/relationships/hyperlink" Target="https://www.feinbergcare.com/three-types-traum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althline.com/health/mental-health/fight-flight-freeze" TargetMode="External"/><Relationship Id="rId3" Type="http://schemas.openxmlformats.org/officeDocument/2006/relationships/hyperlink" Target="https://www.tandfonline.com/doi/full/10.1080/20008198.2017.1418103" TargetMode="External"/><Relationship Id="rId4" Type="http://schemas.openxmlformats.org/officeDocument/2006/relationships/hyperlink" Target="https://psychcentral.com/ptsd/complex-posttraumatic-stress-disorder-symptoms" TargetMode="External"/><Relationship Id="rId5" Type="http://schemas.openxmlformats.org/officeDocument/2006/relationships/hyperlink" Target="https://psychcentral.com/disorders/depersonalization-derealization-disorder-symptom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photos/bNrB2XtihH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pa.org/pi/families/resources/children-trauma-update" TargetMode="External"/><Relationship Id="rId3" Type="http://schemas.openxmlformats.org/officeDocument/2006/relationships/hyperlink" Target="https://unsplash.com/photos/LPaeGH0xHgw"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825b4232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d825b42324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825b42324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825b42324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t/>
            </a:r>
            <a:endParaRPr sz="1300">
              <a:solidFill>
                <a:schemeClr val="dk1"/>
              </a:solidFill>
              <a:latin typeface="Twentieth Century"/>
              <a:ea typeface="Twentieth Century"/>
              <a:cs typeface="Twentieth Century"/>
              <a:sym typeface="Twentieth Century"/>
            </a:endParaRPr>
          </a:p>
          <a:p>
            <a:pPr indent="-254000" lvl="0" marL="285750" rtl="0" algn="l">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Can cause chronic Absenteeism (missing close to 15 days of the school year)</a:t>
            </a:r>
            <a:endParaRPr sz="1300">
              <a:solidFill>
                <a:schemeClr val="dk1"/>
              </a:solidFill>
            </a:endParaRPr>
          </a:p>
          <a:p>
            <a:pPr indent="-171450" lvl="0" marL="285750" rtl="0" algn="l">
              <a:spcBef>
                <a:spcPts val="0"/>
              </a:spcBef>
              <a:spcAft>
                <a:spcPts val="0"/>
              </a:spcAft>
              <a:buClr>
                <a:schemeClr val="dk1"/>
              </a:buClr>
              <a:buSzPts val="1800"/>
              <a:buFont typeface="Arial"/>
              <a:buNone/>
            </a:pPr>
            <a:r>
              <a:t/>
            </a:r>
            <a:endParaRPr sz="1300">
              <a:solidFill>
                <a:schemeClr val="dk1"/>
              </a:solidFill>
              <a:latin typeface="Twentieth Century"/>
              <a:ea typeface="Twentieth Century"/>
              <a:cs typeface="Twentieth Century"/>
              <a:sym typeface="Twentieth Century"/>
            </a:endParaRPr>
          </a:p>
          <a:p>
            <a:pPr indent="-254000" lvl="0" marL="285750" rtl="0" algn="l">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Delayed reading, writing, and mathematic ability </a:t>
            </a:r>
            <a:endParaRPr sz="1300">
              <a:solidFill>
                <a:schemeClr val="dk1"/>
              </a:solidFill>
              <a:latin typeface="Twentieth Century"/>
              <a:ea typeface="Twentieth Century"/>
              <a:cs typeface="Twentieth Century"/>
              <a:sym typeface="Twentieth Century"/>
            </a:endParaRPr>
          </a:p>
          <a:p>
            <a:pPr indent="-171450" lvl="0" marL="285750" rtl="0" algn="l">
              <a:spcBef>
                <a:spcPts val="0"/>
              </a:spcBef>
              <a:spcAft>
                <a:spcPts val="0"/>
              </a:spcAft>
              <a:buClr>
                <a:schemeClr val="dk1"/>
              </a:buClr>
              <a:buSzPts val="1800"/>
              <a:buFont typeface="Arial"/>
              <a:buNone/>
            </a:pPr>
            <a:r>
              <a:t/>
            </a:r>
            <a:endParaRPr sz="1300">
              <a:solidFill>
                <a:schemeClr val="dk1"/>
              </a:solidFill>
              <a:latin typeface="Twentieth Century"/>
              <a:ea typeface="Twentieth Century"/>
              <a:cs typeface="Twentieth Century"/>
              <a:sym typeface="Twentieth Century"/>
            </a:endParaRPr>
          </a:p>
          <a:p>
            <a:pPr indent="-254000" lvl="0" marL="285750" rtl="0" algn="l">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Increase chances of Retention </a:t>
            </a:r>
            <a:endParaRPr sz="1300">
              <a:solidFill>
                <a:schemeClr val="dk1"/>
              </a:solidFill>
            </a:endParaRPr>
          </a:p>
          <a:p>
            <a:pPr indent="-171450" lvl="0" marL="285750" rtl="0" algn="l">
              <a:spcBef>
                <a:spcPts val="0"/>
              </a:spcBef>
              <a:spcAft>
                <a:spcPts val="0"/>
              </a:spcAft>
              <a:buClr>
                <a:schemeClr val="dk1"/>
              </a:buClr>
              <a:buSzPts val="1800"/>
              <a:buFont typeface="Arial"/>
              <a:buNone/>
            </a:pPr>
            <a:r>
              <a:t/>
            </a:r>
            <a:endParaRPr sz="1300">
              <a:solidFill>
                <a:schemeClr val="dk1"/>
              </a:solidFill>
              <a:latin typeface="Twentieth Century"/>
              <a:ea typeface="Twentieth Century"/>
              <a:cs typeface="Twentieth Century"/>
              <a:sym typeface="Twentieth Century"/>
            </a:endParaRPr>
          </a:p>
          <a:p>
            <a:pPr indent="-254000" lvl="0" marL="285750" rtl="0" algn="l">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Hindrance of appropriate social development </a:t>
            </a:r>
            <a:endParaRPr sz="1300">
              <a:solidFill>
                <a:schemeClr val="dk1"/>
              </a:solidFill>
            </a:endParaRPr>
          </a:p>
          <a:p>
            <a:pPr indent="-171450" lvl="0" marL="285750" rtl="0" algn="l">
              <a:spcBef>
                <a:spcPts val="0"/>
              </a:spcBef>
              <a:spcAft>
                <a:spcPts val="0"/>
              </a:spcAft>
              <a:buClr>
                <a:schemeClr val="dk1"/>
              </a:buClr>
              <a:buSzPts val="1800"/>
              <a:buFont typeface="Arial"/>
              <a:buNone/>
            </a:pPr>
            <a:r>
              <a:t/>
            </a:r>
            <a:endParaRPr sz="1300">
              <a:solidFill>
                <a:schemeClr val="dk1"/>
              </a:solidFill>
              <a:latin typeface="Twentieth Century"/>
              <a:ea typeface="Twentieth Century"/>
              <a:cs typeface="Twentieth Century"/>
              <a:sym typeface="Twentieth Century"/>
            </a:endParaRPr>
          </a:p>
          <a:p>
            <a:pPr indent="-254000" lvl="0" marL="285750" rtl="0" algn="l">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Mis-diagnosis of learning and behavioral disorders</a:t>
            </a:r>
            <a:endParaRPr sz="1300">
              <a:solidFill>
                <a:schemeClr val="dk1"/>
              </a:solidFill>
            </a:endParaRPr>
          </a:p>
          <a:p>
            <a:pPr indent="-171450" lvl="0" marL="285750" rtl="0" algn="l">
              <a:spcBef>
                <a:spcPts val="0"/>
              </a:spcBef>
              <a:spcAft>
                <a:spcPts val="0"/>
              </a:spcAft>
              <a:buClr>
                <a:schemeClr val="dk1"/>
              </a:buClr>
              <a:buSzPts val="1800"/>
              <a:buFont typeface="Arial"/>
              <a:buNone/>
            </a:pPr>
            <a:r>
              <a:t/>
            </a:r>
            <a:endParaRPr sz="1300">
              <a:solidFill>
                <a:schemeClr val="dk1"/>
              </a:solidFill>
              <a:latin typeface="Twentieth Century"/>
              <a:ea typeface="Twentieth Century"/>
              <a:cs typeface="Twentieth Century"/>
              <a:sym typeface="Twentieth Century"/>
            </a:endParaRPr>
          </a:p>
          <a:p>
            <a:pPr indent="-254000" lvl="0" marL="285750" rtl="0" algn="l">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Students are more likely to have poor executive functioning and decision making </a:t>
            </a:r>
            <a:endParaRPr sz="1300">
              <a:solidFill>
                <a:schemeClr val="dk1"/>
              </a:solidFill>
            </a:endParaRPr>
          </a:p>
          <a:p>
            <a:pPr indent="-171450" lvl="0" marL="285750" rtl="0" algn="l">
              <a:spcBef>
                <a:spcPts val="0"/>
              </a:spcBef>
              <a:spcAft>
                <a:spcPts val="0"/>
              </a:spcAft>
              <a:buClr>
                <a:schemeClr val="dk1"/>
              </a:buClr>
              <a:buSzPts val="1800"/>
              <a:buFont typeface="Arial"/>
              <a:buNone/>
            </a:pPr>
            <a:r>
              <a:t/>
            </a:r>
            <a:endParaRPr sz="1300">
              <a:solidFill>
                <a:schemeClr val="dk1"/>
              </a:solidFill>
              <a:latin typeface="Twentieth Century"/>
              <a:ea typeface="Twentieth Century"/>
              <a:cs typeface="Twentieth Century"/>
              <a:sym typeface="Twentieth Century"/>
            </a:endParaRPr>
          </a:p>
          <a:p>
            <a:pPr indent="-254000" lvl="0" marL="285750" rtl="0" algn="l">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ACEs can increase disengagement and uninterest in Academics</a:t>
            </a:r>
            <a:endParaRPr sz="1300">
              <a:solidFill>
                <a:schemeClr val="dk1"/>
              </a:solidFill>
            </a:endParaRPr>
          </a:p>
          <a:p>
            <a:pPr indent="-171450" lvl="0" marL="285750" rtl="0" algn="l">
              <a:spcBef>
                <a:spcPts val="0"/>
              </a:spcBef>
              <a:spcAft>
                <a:spcPts val="0"/>
              </a:spcAft>
              <a:buClr>
                <a:schemeClr val="dk1"/>
              </a:buClr>
              <a:buSzPts val="1800"/>
              <a:buFont typeface="Arial"/>
              <a:buNone/>
            </a:pPr>
            <a:r>
              <a:t/>
            </a:r>
            <a:endParaRPr sz="1300">
              <a:solidFill>
                <a:schemeClr val="dk1"/>
              </a:solidFill>
              <a:latin typeface="Twentieth Century"/>
              <a:ea typeface="Twentieth Century"/>
              <a:cs typeface="Twentieth Century"/>
              <a:sym typeface="Twentieth Century"/>
            </a:endParaRPr>
          </a:p>
          <a:p>
            <a:pPr indent="-254000" lvl="0" marL="285750" rtl="0" algn="l">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ACEs can impact student’s developing positive support relationships with school staff</a:t>
            </a:r>
            <a:endParaRPr sz="13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300">
              <a:solidFill>
                <a:schemeClr val="dk1"/>
              </a:solidFill>
              <a:latin typeface="Twentieth Century"/>
              <a:ea typeface="Twentieth Century"/>
              <a:cs typeface="Twentieth Century"/>
              <a:sym typeface="Twentieth Century"/>
            </a:endParaRPr>
          </a:p>
          <a:p>
            <a:pPr indent="-311150" lvl="0" marL="457200" rtl="0" algn="l">
              <a:spcBef>
                <a:spcPts val="0"/>
              </a:spcBef>
              <a:spcAft>
                <a:spcPts val="0"/>
              </a:spcAft>
              <a:buClr>
                <a:srgbClr val="F55E61"/>
              </a:buClr>
              <a:buSzPts val="1300"/>
              <a:buFont typeface="Twentieth Century"/>
              <a:buChar char="•"/>
            </a:pPr>
            <a:r>
              <a:rPr lang="en" sz="1200">
                <a:solidFill>
                  <a:srgbClr val="F55E61"/>
                </a:solidFill>
                <a:latin typeface="Calibri"/>
                <a:ea typeface="Calibri"/>
                <a:cs typeface="Calibri"/>
                <a:sym typeface="Calibri"/>
              </a:rPr>
              <a:t>Carlson, P. (2019). Impact of Adverse Childhood Experiences on Academic Achievement of School-Aged Learners (Thesis, Concordia University, St. Paul). Retrieved from https://digitalcommons.csp.edu/ teacher-education_masters/4</a:t>
            </a:r>
            <a:endParaRPr sz="1200">
              <a:solidFill>
                <a:srgbClr val="F55E61"/>
              </a:solidFill>
              <a:latin typeface="Calibri"/>
              <a:ea typeface="Calibri"/>
              <a:cs typeface="Calibri"/>
              <a:sym typeface="Calibri"/>
            </a:endParaRPr>
          </a:p>
          <a:p>
            <a:pPr indent="0" lvl="0" marL="0" rtl="0" algn="l">
              <a:spcBef>
                <a:spcPts val="0"/>
              </a:spcBef>
              <a:spcAft>
                <a:spcPts val="0"/>
              </a:spcAft>
              <a:buNone/>
            </a:pPr>
            <a:r>
              <a:rPr lang="en" sz="1500">
                <a:solidFill>
                  <a:srgbClr val="202124"/>
                </a:solidFill>
                <a:highlight>
                  <a:schemeClr val="lt1"/>
                </a:highlight>
                <a:latin typeface="Lato"/>
                <a:ea typeface="Lato"/>
                <a:cs typeface="Lato"/>
                <a:sym typeface="Lato"/>
              </a:rPr>
              <a:t>An </a:t>
            </a:r>
            <a:r>
              <a:rPr b="1" lang="en" sz="1500">
                <a:solidFill>
                  <a:srgbClr val="202124"/>
                </a:solidFill>
                <a:highlight>
                  <a:schemeClr val="lt1"/>
                </a:highlight>
                <a:latin typeface="Lato"/>
                <a:ea typeface="Lato"/>
                <a:cs typeface="Lato"/>
                <a:sym typeface="Lato"/>
              </a:rPr>
              <a:t>ACE score</a:t>
            </a:r>
            <a:r>
              <a:rPr lang="en" sz="1500">
                <a:solidFill>
                  <a:srgbClr val="202124"/>
                </a:solidFill>
                <a:highlight>
                  <a:schemeClr val="lt1"/>
                </a:highlight>
                <a:latin typeface="Lato"/>
                <a:ea typeface="Lato"/>
                <a:cs typeface="Lato"/>
                <a:sym typeface="Lato"/>
              </a:rPr>
              <a:t> is a tally of different types of abuse, neglect, and other hallmarks of a childhood that includes difficult and/or traumatic experiences. According to the Adverse Childhood Experiences study, the more trauma type incidents that occur in childhood, the higher the </a:t>
            </a:r>
            <a:r>
              <a:rPr b="1" lang="en" sz="1500">
                <a:solidFill>
                  <a:srgbClr val="202124"/>
                </a:solidFill>
                <a:highlight>
                  <a:schemeClr val="lt1"/>
                </a:highlight>
                <a:latin typeface="Lato"/>
                <a:ea typeface="Lato"/>
                <a:cs typeface="Lato"/>
                <a:sym typeface="Lato"/>
              </a:rPr>
              <a:t>score</a:t>
            </a:r>
            <a:r>
              <a:rPr lang="en" sz="1500">
                <a:solidFill>
                  <a:srgbClr val="202124"/>
                </a:solidFill>
                <a:highlight>
                  <a:schemeClr val="lt1"/>
                </a:highlight>
                <a:latin typeface="Lato"/>
                <a:ea typeface="Lato"/>
                <a:cs typeface="Lato"/>
                <a:sym typeface="Lato"/>
              </a:rPr>
              <a:t> is likely to be and the higher the risk for later health problems. Studies have shown that there is much disparity in the health outcomes of Black persons.</a:t>
            </a:r>
            <a:endParaRPr sz="1500">
              <a:solidFill>
                <a:srgbClr val="202124"/>
              </a:solidFill>
              <a:highlight>
                <a:schemeClr val="lt1"/>
              </a:highlight>
              <a:latin typeface="Lato"/>
              <a:ea typeface="Lato"/>
              <a:cs typeface="Lato"/>
              <a:sym typeface="Lato"/>
            </a:endParaRPr>
          </a:p>
          <a:p>
            <a:pPr indent="0" lvl="0" marL="0" rtl="0" algn="l">
              <a:spcBef>
                <a:spcPts val="0"/>
              </a:spcBef>
              <a:spcAft>
                <a:spcPts val="0"/>
              </a:spcAft>
              <a:buNone/>
            </a:pPr>
            <a:br>
              <a:rPr lang="en" sz="1500">
                <a:solidFill>
                  <a:srgbClr val="202124"/>
                </a:solidFill>
                <a:highlight>
                  <a:schemeClr val="lt1"/>
                </a:highlight>
                <a:latin typeface="Lato"/>
                <a:ea typeface="Lato"/>
                <a:cs typeface="Lato"/>
                <a:sym typeface="Lato"/>
              </a:rPr>
            </a:br>
            <a:r>
              <a:rPr b="1" lang="en" sz="1800">
                <a:solidFill>
                  <a:srgbClr val="202124"/>
                </a:solidFill>
                <a:highlight>
                  <a:schemeClr val="lt1"/>
                </a:highlight>
                <a:latin typeface="Lato"/>
                <a:ea typeface="Lato"/>
                <a:cs typeface="Lato"/>
                <a:sym typeface="Lato"/>
              </a:rPr>
              <a:t>WHAT DOES MY SCORE MEAN?</a:t>
            </a:r>
            <a:r>
              <a:rPr b="1" lang="en" sz="1500">
                <a:solidFill>
                  <a:srgbClr val="202124"/>
                </a:solidFill>
                <a:highlight>
                  <a:schemeClr val="lt1"/>
                </a:highlight>
                <a:latin typeface="Lato"/>
                <a:ea typeface="Lato"/>
                <a:cs typeface="Lato"/>
                <a:sym typeface="Lato"/>
              </a:rPr>
              <a:t> </a:t>
            </a:r>
            <a:r>
              <a:rPr lang="en" sz="1500">
                <a:solidFill>
                  <a:srgbClr val="202124"/>
                </a:solidFill>
                <a:highlight>
                  <a:schemeClr val="lt1"/>
                </a:highlight>
                <a:latin typeface="Lato"/>
                <a:ea typeface="Lato"/>
                <a:cs typeface="Lato"/>
                <a:sym typeface="Lato"/>
              </a:rPr>
              <a:t>The ACES tool includes 10 questions and you can score from 0 up to 10. This assessment cannot predict our future, but it can serve as a screener to identify people who may benefit from services to help build resilience, focus and self-control that will decrease the maladaptive impact of long term exposure to toxic stress, and traumatic incidents. </a:t>
            </a:r>
            <a:endParaRPr sz="1200">
              <a:solidFill>
                <a:srgbClr val="F55E6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3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825b42324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825b42324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09550" lvl="0" marL="285750" rtl="0" algn="l">
              <a:lnSpc>
                <a:spcPct val="120000"/>
              </a:lnSpc>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There are strong associations between childhood adversity, depressive systems, and antisocial behavior.</a:t>
            </a:r>
            <a:endParaRPr sz="1300">
              <a:solidFill>
                <a:schemeClr val="dk1"/>
              </a:solidFill>
            </a:endParaRPr>
          </a:p>
          <a:p>
            <a:pPr indent="-209550" lvl="0" marL="285750" rtl="0" algn="l">
              <a:lnSpc>
                <a:spcPct val="120000"/>
              </a:lnSpc>
              <a:spcBef>
                <a:spcPts val="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People who are stressed do not make rational well thought out decisions and not operating as their best selves. Including children. When stressed, it will be difficult to learn and access their educational curriculum. They are operating in their reptilian brain and cannot think as clearly as they would if their nervous systems were not inflamed and thinking they are in danger.</a:t>
            </a:r>
            <a:endParaRPr sz="1300">
              <a:solidFill>
                <a:schemeClr val="dk1"/>
              </a:solidFill>
              <a:latin typeface="Twentieth Century"/>
              <a:ea typeface="Twentieth Century"/>
              <a:cs typeface="Twentieth Century"/>
              <a:sym typeface="Twentieth Century"/>
            </a:endParaRPr>
          </a:p>
          <a:p>
            <a:pPr indent="-209550" lvl="0" marL="285750" rtl="0" algn="l">
              <a:lnSpc>
                <a:spcPct val="120000"/>
              </a:lnSpc>
              <a:spcBef>
                <a:spcPts val="60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Depression is one of the most prevalent mental health disorders among school-aged learners with ACEs</a:t>
            </a:r>
            <a:endParaRPr sz="1300">
              <a:solidFill>
                <a:schemeClr val="dk1"/>
              </a:solidFill>
            </a:endParaRPr>
          </a:p>
          <a:p>
            <a:pPr indent="-127000" lvl="0" marL="285750" rtl="0" algn="l">
              <a:lnSpc>
                <a:spcPct val="120000"/>
              </a:lnSpc>
              <a:spcBef>
                <a:spcPts val="600"/>
              </a:spcBef>
              <a:spcAft>
                <a:spcPts val="0"/>
              </a:spcAft>
              <a:buClr>
                <a:schemeClr val="dk1"/>
              </a:buClr>
              <a:buSzPts val="1600"/>
              <a:buFont typeface="Arial"/>
              <a:buNone/>
            </a:pPr>
            <a:r>
              <a:t/>
            </a:r>
            <a:endParaRPr sz="1300">
              <a:solidFill>
                <a:schemeClr val="dk1"/>
              </a:solidFill>
              <a:latin typeface="Twentieth Century"/>
              <a:ea typeface="Twentieth Century"/>
              <a:cs typeface="Twentieth Century"/>
              <a:sym typeface="Twentieth Century"/>
            </a:endParaRPr>
          </a:p>
          <a:p>
            <a:pPr indent="-209550" lvl="0" marL="285750" rtl="0" algn="l">
              <a:lnSpc>
                <a:spcPct val="120000"/>
              </a:lnSpc>
              <a:spcBef>
                <a:spcPts val="60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School-aged learners identified as having one or more ACE are prone to negative effects of toxic stress.</a:t>
            </a:r>
            <a:endParaRPr sz="1300">
              <a:solidFill>
                <a:schemeClr val="dk1"/>
              </a:solidFill>
            </a:endParaRPr>
          </a:p>
          <a:p>
            <a:pPr indent="-127000" lvl="0" marL="285750" rtl="0" algn="l">
              <a:lnSpc>
                <a:spcPct val="120000"/>
              </a:lnSpc>
              <a:spcBef>
                <a:spcPts val="600"/>
              </a:spcBef>
              <a:spcAft>
                <a:spcPts val="0"/>
              </a:spcAft>
              <a:buClr>
                <a:schemeClr val="dk1"/>
              </a:buClr>
              <a:buSzPts val="1600"/>
              <a:buFont typeface="Arial"/>
              <a:buNone/>
            </a:pPr>
            <a:r>
              <a:t/>
            </a:r>
            <a:endParaRPr sz="1300">
              <a:solidFill>
                <a:schemeClr val="dk1"/>
              </a:solidFill>
              <a:latin typeface="Twentieth Century"/>
              <a:ea typeface="Twentieth Century"/>
              <a:cs typeface="Twentieth Century"/>
              <a:sym typeface="Twentieth Century"/>
            </a:endParaRPr>
          </a:p>
          <a:p>
            <a:pPr indent="-196850" lvl="0" marL="285750" rtl="0" algn="l">
              <a:lnSpc>
                <a:spcPct val="120000"/>
              </a:lnSpc>
              <a:spcBef>
                <a:spcPts val="60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Toxic stress weakens the architecture of the developing brain</a:t>
            </a:r>
            <a:endParaRPr sz="1300">
              <a:solidFill>
                <a:schemeClr val="dk1"/>
              </a:solidFill>
            </a:endParaRPr>
          </a:p>
          <a:p>
            <a:pPr indent="-127000" lvl="0" marL="285750" rtl="0" algn="l">
              <a:lnSpc>
                <a:spcPct val="120000"/>
              </a:lnSpc>
              <a:spcBef>
                <a:spcPts val="600"/>
              </a:spcBef>
              <a:spcAft>
                <a:spcPts val="0"/>
              </a:spcAft>
              <a:buClr>
                <a:schemeClr val="dk1"/>
              </a:buClr>
              <a:buSzPts val="1600"/>
              <a:buFont typeface="Arial"/>
              <a:buNone/>
            </a:pPr>
            <a:r>
              <a:t/>
            </a:r>
            <a:endParaRPr sz="1300">
              <a:solidFill>
                <a:schemeClr val="dk1"/>
              </a:solidFill>
              <a:latin typeface="Twentieth Century"/>
              <a:ea typeface="Twentieth Century"/>
              <a:cs typeface="Twentieth Century"/>
              <a:sym typeface="Twentieth Century"/>
            </a:endParaRPr>
          </a:p>
          <a:p>
            <a:pPr indent="-196850" lvl="0" marL="285750" rtl="0" algn="l">
              <a:lnSpc>
                <a:spcPct val="120000"/>
              </a:lnSpc>
              <a:spcBef>
                <a:spcPts val="600"/>
              </a:spcBef>
              <a:spcAft>
                <a:spcPts val="0"/>
              </a:spcAft>
              <a:buClr>
                <a:schemeClr val="dk1"/>
              </a:buClr>
              <a:buSzPts val="1300"/>
              <a:buChar char="•"/>
            </a:pPr>
            <a:r>
              <a:rPr lang="en" sz="1300">
                <a:solidFill>
                  <a:schemeClr val="dk1"/>
                </a:solidFill>
                <a:latin typeface="Twentieth Century"/>
                <a:ea typeface="Twentieth Century"/>
                <a:cs typeface="Twentieth Century"/>
                <a:sym typeface="Twentieth Century"/>
              </a:rPr>
              <a:t>ACEs are associated with worse with chronic health conditions such as diabetes, heart disease, chronic obstructive pulmonary disease, liver disease, and cancer.</a:t>
            </a:r>
            <a:endParaRPr sz="13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300">
                <a:solidFill>
                  <a:schemeClr val="dk1"/>
                </a:solidFill>
                <a:latin typeface="Calibri"/>
                <a:ea typeface="Calibri"/>
                <a:cs typeface="Calibri"/>
                <a:sym typeface="Calibri"/>
              </a:rPr>
              <a:t>https://developingchild.harvard.edu/science/key-concepts/toxic-stress/</a:t>
            </a:r>
            <a:endParaRPr sz="13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Brinker, J., &amp; Cheruvu, V. K. (2017). Social and emotional support as a protective factor against current depression among individuals with adverse childhood experiences. Preventive Medicine Reports, 5, 127-133. doi:10.1016/j.pmedr.2016.11.018</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300">
                <a:solidFill>
                  <a:schemeClr val="dk1"/>
                </a:solidFill>
                <a:latin typeface="Calibri"/>
                <a:ea typeface="Calibri"/>
                <a:cs typeface="Calibri"/>
                <a:sym typeface="Calibri"/>
              </a:rPr>
              <a:t>Image source: </a:t>
            </a:r>
            <a:r>
              <a:rPr lang="en" sz="1300" u="sng">
                <a:solidFill>
                  <a:schemeClr val="hlink"/>
                </a:solidFill>
                <a:latin typeface="Calibri"/>
                <a:ea typeface="Calibri"/>
                <a:cs typeface="Calibri"/>
                <a:sym typeface="Calibri"/>
                <a:hlinkClick r:id="rId2"/>
              </a:rPr>
              <a:t>https://unsplash.com/photos/aeh1dbI_a7I</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0aca8d6ae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0aca8d6ae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4444"/>
              </a:lnSpc>
              <a:spcBef>
                <a:spcPts val="1900"/>
              </a:spcBef>
              <a:spcAft>
                <a:spcPts val="0"/>
              </a:spcAft>
              <a:buNone/>
            </a:pPr>
            <a:r>
              <a:rPr lang="en" sz="1350">
                <a:solidFill>
                  <a:srgbClr val="231F20"/>
                </a:solidFill>
              </a:rPr>
              <a:t>The danger and scope of the COVID-19 pandemic has upended “normal” life for more almost two years now, causing billions of people around the world to experience unexpected long term emotional turmoil. Children have been born into a world without seeing smiles and missing out on learning social cues associated with touch.</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You don’t have to experience violence to experience trauma. </a:t>
            </a:r>
            <a:r>
              <a:rPr lang="en" sz="1350">
                <a:solidFill>
                  <a:srgbClr val="231F20"/>
                </a:solidFill>
              </a:rPr>
              <a:t>Any time a person feels unsafe, out of control, or at risk of serious injury, illness, or death, the experience may be traumatic for them.</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Some people during this pandemic feel more on guard or unsafe, have an increase in negative thoughts and feelings, and have problems with sleep and concentration — also symptoms of PT</a:t>
            </a:r>
            <a:r>
              <a:rPr lang="en" sz="1350">
                <a:solidFill>
                  <a:srgbClr val="231F20"/>
                </a:solidFill>
              </a:rPr>
              <a:t>SD trauma.</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The pandemic </a:t>
            </a:r>
            <a:r>
              <a:rPr lang="en" sz="1350">
                <a:solidFill>
                  <a:srgbClr val="231F20"/>
                </a:solidFill>
              </a:rPr>
              <a:t>has left many of us, including children, feeling completely out of control. And the loss of routine, the disruption to school and family gatherings, the inability to interact with our loved ones as we once did — all of this isn’t only disorienting to children, it can even be dangerous.</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Children who are watching the news a lot seem to show more symptoms, possibly due to the repeated exposure to possibly traumatic material on TV or online. Even if someone has not been personally affected by the pandemic, it’s possible to develop vicarious trauma simply from repeatedly watching others suffer.</a:t>
            </a:r>
            <a:endParaRPr sz="1350">
              <a:solidFill>
                <a:srgbClr val="231F20"/>
              </a:solidFill>
            </a:endParaRPr>
          </a:p>
          <a:p>
            <a:pPr indent="0" lvl="0" marL="0" rtl="0" algn="l">
              <a:lnSpc>
                <a:spcPct val="144444"/>
              </a:lnSpc>
              <a:spcBef>
                <a:spcPts val="1900"/>
              </a:spcBef>
              <a:spcAft>
                <a:spcPts val="0"/>
              </a:spcAft>
              <a:buNone/>
            </a:pPr>
            <a:r>
              <a:t/>
            </a:r>
            <a:endParaRPr sz="1350">
              <a:solidFill>
                <a:srgbClr val="231F20"/>
              </a:solidFill>
            </a:endParaRPr>
          </a:p>
          <a:p>
            <a:pPr indent="0" lvl="0" marL="0" rtl="0" algn="l">
              <a:lnSpc>
                <a:spcPct val="144444"/>
              </a:lnSpc>
              <a:spcBef>
                <a:spcPts val="1900"/>
              </a:spcBef>
              <a:spcAft>
                <a:spcPts val="0"/>
              </a:spcAft>
              <a:buNone/>
            </a:pPr>
            <a:r>
              <a:t/>
            </a:r>
            <a:endParaRPr sz="1350">
              <a:solidFill>
                <a:srgbClr val="231F20"/>
              </a:solidFill>
            </a:endParaRPr>
          </a:p>
          <a:p>
            <a:pPr indent="0" lvl="0" marL="0" rtl="0" algn="l">
              <a:lnSpc>
                <a:spcPct val="144444"/>
              </a:lnSpc>
              <a:spcBef>
                <a:spcPts val="1900"/>
              </a:spcBef>
              <a:spcAft>
                <a:spcPts val="0"/>
              </a:spcAft>
              <a:buClr>
                <a:schemeClr val="dk1"/>
              </a:buClr>
              <a:buSzPts val="1100"/>
              <a:buFont typeface="Arial"/>
              <a:buNone/>
            </a:pPr>
            <a:r>
              <a:rPr lang="en" sz="1350">
                <a:solidFill>
                  <a:srgbClr val="231F20"/>
                </a:solidFill>
              </a:rPr>
              <a:t>Source: https://www.healthline.com/health-news/the-world-is-experiencing-mass-trauma-from-covid-19-what-you-can-do#Understanding-the-definition-of-trauma</a:t>
            </a:r>
            <a:endParaRPr sz="1350">
              <a:solidFill>
                <a:srgbClr val="231F20"/>
              </a:solidFill>
            </a:endParaRPr>
          </a:p>
          <a:p>
            <a:pPr indent="0" lvl="0" marL="0" rtl="0" algn="l">
              <a:lnSpc>
                <a:spcPct val="115000"/>
              </a:lnSpc>
              <a:spcBef>
                <a:spcPts val="19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1300">
              <a:solidFill>
                <a:schemeClr val="dk1"/>
              </a:solidFill>
              <a:highlight>
                <a:srgbClr val="FFFFFF"/>
              </a:highlight>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aca8d6ae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0aca8d6ae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latin typeface="Lato"/>
                <a:ea typeface="Lato"/>
                <a:cs typeface="Lato"/>
                <a:sym typeface="Lato"/>
              </a:rPr>
              <a:t>Stress  is </a:t>
            </a:r>
            <a:r>
              <a:rPr lang="en" sz="1200">
                <a:solidFill>
                  <a:srgbClr val="262626"/>
                </a:solidFill>
                <a:latin typeface="Lato"/>
                <a:ea typeface="Lato"/>
                <a:cs typeface="Lato"/>
                <a:sym typeface="Lato"/>
              </a:rPr>
              <a:t>A response of the organism/body to a state of stress that is usually beyond our control. It manifests itself physically, and emotionally, and in behavior.</a:t>
            </a:r>
            <a:endParaRPr sz="1200">
              <a:solidFill>
                <a:srgbClr val="262626"/>
              </a:solidFill>
              <a:latin typeface="Lato"/>
              <a:ea typeface="Lato"/>
              <a:cs typeface="Lato"/>
              <a:sym typeface="Lato"/>
            </a:endParaRPr>
          </a:p>
          <a:p>
            <a:pPr indent="0" lvl="0" marL="0" rtl="0" algn="l">
              <a:spcBef>
                <a:spcPts val="0"/>
              </a:spcBef>
              <a:spcAft>
                <a:spcPts val="0"/>
              </a:spcAft>
              <a:buClr>
                <a:schemeClr val="dk1"/>
              </a:buClr>
              <a:buFont typeface="Arial"/>
              <a:buNone/>
            </a:pPr>
            <a:br>
              <a:rPr lang="en" sz="1200">
                <a:solidFill>
                  <a:srgbClr val="262626"/>
                </a:solidFill>
                <a:latin typeface="Lato"/>
                <a:ea typeface="Lato"/>
                <a:cs typeface="Lato"/>
                <a:sym typeface="Lato"/>
              </a:rPr>
            </a:br>
            <a:r>
              <a:rPr lang="en" sz="1200">
                <a:solidFill>
                  <a:srgbClr val="262626"/>
                </a:solidFill>
                <a:latin typeface="Lato"/>
                <a:ea typeface="Lato"/>
                <a:cs typeface="Lato"/>
                <a:sym typeface="Lato"/>
              </a:rPr>
              <a:t>Because Covid 19 is a stressful event that comes with its own physical symptoms outside of the body’s stress response, it can be very devastating to a person with less practice managing their symptoms. </a:t>
            </a:r>
            <a:endParaRPr sz="1200">
              <a:solidFill>
                <a:srgbClr val="262626"/>
              </a:solidFill>
              <a:latin typeface="Lato"/>
              <a:ea typeface="Lato"/>
              <a:cs typeface="Lato"/>
              <a:sym typeface="Lato"/>
            </a:endParaRPr>
          </a:p>
          <a:p>
            <a:pPr indent="0" lvl="0" marL="0" rtl="0" algn="l">
              <a:spcBef>
                <a:spcPts val="0"/>
              </a:spcBef>
              <a:spcAft>
                <a:spcPts val="0"/>
              </a:spcAft>
              <a:buClr>
                <a:schemeClr val="dk1"/>
              </a:buClr>
              <a:buFont typeface="Arial"/>
              <a:buNone/>
            </a:pPr>
            <a:r>
              <a:t/>
            </a:r>
            <a:endParaRPr sz="1200">
              <a:solidFill>
                <a:srgbClr val="262626"/>
              </a:solidFill>
              <a:latin typeface="Lato"/>
              <a:ea typeface="Lato"/>
              <a:cs typeface="Lato"/>
              <a:sym typeface="Lato"/>
            </a:endParaRPr>
          </a:p>
          <a:p>
            <a:pPr indent="0" lvl="0" marL="0" rtl="0" algn="l">
              <a:spcBef>
                <a:spcPts val="0"/>
              </a:spcBef>
              <a:spcAft>
                <a:spcPts val="0"/>
              </a:spcAft>
              <a:buClr>
                <a:schemeClr val="dk1"/>
              </a:buClr>
              <a:buFont typeface="Arial"/>
              <a:buNone/>
            </a:pPr>
            <a:r>
              <a:t/>
            </a:r>
            <a:endParaRPr sz="1200">
              <a:solidFill>
                <a:srgbClr val="262626"/>
              </a:solidFill>
              <a:latin typeface="Lato"/>
              <a:ea typeface="Lato"/>
              <a:cs typeface="Lato"/>
              <a:sym typeface="Lato"/>
            </a:endParaRPr>
          </a:p>
          <a:p>
            <a:pPr indent="0" lvl="0" marL="0" rtl="0" algn="l">
              <a:spcBef>
                <a:spcPts val="0"/>
              </a:spcBef>
              <a:spcAft>
                <a:spcPts val="0"/>
              </a:spcAft>
              <a:buClr>
                <a:schemeClr val="dk1"/>
              </a:buClr>
              <a:buFont typeface="Arial"/>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300">
                <a:solidFill>
                  <a:schemeClr val="dk1"/>
                </a:solidFill>
                <a:latin typeface="Calibri"/>
                <a:ea typeface="Calibri"/>
                <a:cs typeface="Calibri"/>
                <a:sym typeface="Calibri"/>
              </a:rPr>
              <a:t>Image source: </a:t>
            </a:r>
            <a:r>
              <a:rPr lang="en" sz="1300">
                <a:solidFill>
                  <a:schemeClr val="dk1"/>
                </a:solidFill>
                <a:latin typeface="Calibri"/>
                <a:ea typeface="Calibri"/>
                <a:cs typeface="Calibri"/>
                <a:sym typeface="Calibri"/>
              </a:rPr>
              <a:t>https://unsplash.com/photos/wtxcaDIdOCM?utm_source=unsplash&amp;utm_medium=referral&amp;utm_content=creditShareLink</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aca8d6ae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0aca8d6ae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4d1fe368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4d1fe368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5E696C"/>
              </a:buClr>
              <a:buSzPts val="2100"/>
              <a:buFont typeface="Lato"/>
              <a:buChar char="-"/>
            </a:pPr>
            <a:r>
              <a:rPr b="1" lang="en" sz="2100">
                <a:solidFill>
                  <a:srgbClr val="5E696C"/>
                </a:solidFill>
                <a:latin typeface="Lato"/>
                <a:ea typeface="Lato"/>
                <a:cs typeface="Lato"/>
                <a:sym typeface="Lato"/>
              </a:rPr>
              <a:t>Self-Awareness/Mindfulness</a:t>
            </a:r>
            <a:r>
              <a:rPr lang="en" sz="2100">
                <a:solidFill>
                  <a:srgbClr val="5E696C"/>
                </a:solidFill>
                <a:latin typeface="Lato"/>
                <a:ea typeface="Lato"/>
                <a:cs typeface="Lato"/>
                <a:sym typeface="Lato"/>
              </a:rPr>
              <a:t> </a:t>
            </a:r>
            <a:r>
              <a:rPr lang="en" sz="1600">
                <a:solidFill>
                  <a:srgbClr val="5E696C"/>
                </a:solidFill>
                <a:latin typeface="Lato"/>
                <a:ea typeface="Lato"/>
                <a:cs typeface="Lato"/>
                <a:sym typeface="Lato"/>
              </a:rPr>
              <a:t>- once we understand how the past can infringe upon the present, and how a tough childhood can translate into a tough adult experience, we can become aware of the choices involved in bringing past thoughts into present happenings. We can practice choosing to be free of experiences not currently happening by practicing present focus. There is some relief in being aware of why we act the way we do and then choosing to do different in the moment..</a:t>
            </a:r>
            <a:endParaRPr sz="1600">
              <a:solidFill>
                <a:srgbClr val="5E696C"/>
              </a:solidFill>
              <a:latin typeface="Lato"/>
              <a:ea typeface="Lato"/>
              <a:cs typeface="Lato"/>
              <a:sym typeface="Lato"/>
            </a:endParaRPr>
          </a:p>
          <a:p>
            <a:pPr indent="-361950" lvl="0" marL="457200" rtl="0" algn="l">
              <a:lnSpc>
                <a:spcPct val="115000"/>
              </a:lnSpc>
              <a:spcBef>
                <a:spcPts val="0"/>
              </a:spcBef>
              <a:spcAft>
                <a:spcPts val="0"/>
              </a:spcAft>
              <a:buClr>
                <a:srgbClr val="5E696C"/>
              </a:buClr>
              <a:buSzPts val="2100"/>
              <a:buFont typeface="Lato"/>
              <a:buChar char="-"/>
            </a:pPr>
            <a:r>
              <a:rPr b="1" lang="en" sz="2100">
                <a:solidFill>
                  <a:srgbClr val="5E696C"/>
                </a:solidFill>
                <a:latin typeface="Lato"/>
                <a:ea typeface="Lato"/>
                <a:cs typeface="Lato"/>
                <a:sym typeface="Lato"/>
              </a:rPr>
              <a:t>Connection to others</a:t>
            </a:r>
            <a:r>
              <a:rPr lang="en" sz="1600">
                <a:solidFill>
                  <a:srgbClr val="5E696C"/>
                </a:solidFill>
                <a:latin typeface="Lato"/>
                <a:ea typeface="Lato"/>
                <a:cs typeface="Lato"/>
                <a:sym typeface="Lato"/>
              </a:rPr>
              <a:t> - relationships, group esteem, feeling supported, social support is a buffer to stress symptoms. Safe Spaces are necessary for recovery from complex trauma. When we feel safe, we can access all of our abilities. When children are safe in schools, they can free up their brain to learn and feel confident to make friends. When we feel in community, we feel nurtured and able.</a:t>
            </a:r>
            <a:endParaRPr sz="1600">
              <a:solidFill>
                <a:srgbClr val="5E696C"/>
              </a:solidFill>
              <a:latin typeface="Lato"/>
              <a:ea typeface="Lato"/>
              <a:cs typeface="Lato"/>
              <a:sym typeface="Lato"/>
            </a:endParaRPr>
          </a:p>
          <a:p>
            <a:pPr indent="0" lvl="0" marL="0" rtl="0" algn="l">
              <a:spcBef>
                <a:spcPts val="1200"/>
              </a:spcBef>
              <a:spcAft>
                <a:spcPts val="0"/>
              </a:spcAft>
              <a:buNone/>
            </a:pPr>
            <a:r>
              <a:rPr b="1" lang="en" sz="2100">
                <a:solidFill>
                  <a:srgbClr val="5E696C"/>
                </a:solidFill>
                <a:latin typeface="Lato"/>
                <a:ea typeface="Lato"/>
                <a:cs typeface="Lato"/>
                <a:sym typeface="Lato"/>
              </a:rPr>
              <a:t>Self-Care Routine</a:t>
            </a:r>
            <a:endParaRPr b="1" sz="2100">
              <a:solidFill>
                <a:srgbClr val="5E696C"/>
              </a:solidFill>
              <a:latin typeface="Lato"/>
              <a:ea typeface="Lato"/>
              <a:cs typeface="Lato"/>
              <a:sym typeface="Lato"/>
            </a:endParaRPr>
          </a:p>
          <a:p>
            <a:pPr indent="0" lvl="0" marL="0" rtl="0" algn="l">
              <a:spcBef>
                <a:spcPts val="0"/>
              </a:spcBef>
              <a:spcAft>
                <a:spcPts val="0"/>
              </a:spcAft>
              <a:buNone/>
            </a:pPr>
            <a:r>
              <a:t/>
            </a:r>
            <a:endParaRPr sz="1600">
              <a:solidFill>
                <a:srgbClr val="5E696C"/>
              </a:solidFill>
              <a:latin typeface="Lato"/>
              <a:ea typeface="Lato"/>
              <a:cs typeface="Lato"/>
              <a:sym typeface="Lato"/>
            </a:endParaRPr>
          </a:p>
          <a:p>
            <a:pPr indent="0" lvl="0" marL="0" rtl="0" algn="l">
              <a:spcBef>
                <a:spcPts val="0"/>
              </a:spcBef>
              <a:spcAft>
                <a:spcPts val="0"/>
              </a:spcAft>
              <a:buNone/>
            </a:pPr>
            <a:r>
              <a:rPr lang="en" sz="1600">
                <a:solidFill>
                  <a:srgbClr val="5E696C"/>
                </a:solidFill>
                <a:latin typeface="Lato"/>
                <a:ea typeface="Lato"/>
                <a:cs typeface="Lato"/>
                <a:sym typeface="Lato"/>
              </a:rPr>
              <a:t> - Stress has a physiological impact on the body, including the brain. We can utilize routine to build resilience and heal the brain. The brain is the most plastic organ we have. Meaning it can recover from injury if we practice showing it how. Breathwork, physical movement, yoga, hugs (oxytocin), practicing THE PAUSE increases resilience.</a:t>
            </a:r>
            <a:r>
              <a:rPr lang="en" sz="1050">
                <a:solidFill>
                  <a:srgbClr val="666666"/>
                </a:solidFill>
                <a:highlight>
                  <a:srgbClr val="FFFFFF"/>
                </a:highlight>
                <a:latin typeface="Georgia"/>
                <a:ea typeface="Georgia"/>
                <a:cs typeface="Georgia"/>
                <a:sym typeface="Georgia"/>
              </a:rPr>
              <a:t>Knowledge is power. Once you understand that your body and brain have been harmed by the biological impact of early emotional trauma, you can at last take the necessary, science-based steps to remove the fingerprints that early adversity left on your neurobiology. You can begin a journey to healing, to reduce your proclivity to inflammation, depression, addiction, physical pain, and disease.</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rPr lang="en" sz="1050">
                <a:solidFill>
                  <a:srgbClr val="666666"/>
                </a:solidFill>
                <a:highlight>
                  <a:srgbClr val="FFFFFF"/>
                </a:highlight>
                <a:latin typeface="Georgia"/>
                <a:ea typeface="Georgia"/>
                <a:cs typeface="Georgia"/>
                <a:sym typeface="Georgia"/>
              </a:rPr>
              <a:t>Studies report that in people with PTSD, two areas of the brain that are sensitive to stress shrink: the hippocampus, a deep region in the limbic system important for memory, and the anterior cingulate cortex (ACC), a part of the prefrontal cortex that is involved in reasoning and decision-making. Functional magnetic resonance imaging (fMRI), which tracks blood flow in the brain, has revealed that when people who have PTSD are reminded of the trauma, they tend to have an underactive prefrontal cortex and an overactive amygdala, another limbic brain region, which processes fear and emotion (see ‘The signature of stress’). </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rPr lang="en" sz="1050">
                <a:solidFill>
                  <a:srgbClr val="666666"/>
                </a:solidFill>
                <a:highlight>
                  <a:srgbClr val="FFFFFF"/>
                </a:highlight>
                <a:latin typeface="Georgia"/>
                <a:ea typeface="Georgia"/>
                <a:cs typeface="Georgia"/>
                <a:sym typeface="Georgia"/>
              </a:rPr>
              <a:t>Source:</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rPr lang="en" sz="1050" u="sng">
                <a:solidFill>
                  <a:schemeClr val="hlink"/>
                </a:solidFill>
                <a:highlight>
                  <a:srgbClr val="FFFFFF"/>
                </a:highlight>
                <a:latin typeface="Georgia"/>
                <a:ea typeface="Georgia"/>
                <a:cs typeface="Georgia"/>
                <a:sym typeface="Georgia"/>
                <a:hlinkClick r:id="rId2"/>
              </a:rPr>
              <a:t>https://www.nature.com/news/polopoly_fs/1.11570!/menu/main/topColumns/topLeftColumn/pdf/490165a.pdf?origin=ppub</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rPr lang="en" sz="1050">
                <a:solidFill>
                  <a:srgbClr val="666666"/>
                </a:solidFill>
                <a:highlight>
                  <a:srgbClr val="FFFFFF"/>
                </a:highlight>
                <a:latin typeface="Georgia"/>
                <a:ea typeface="Georgia"/>
                <a:cs typeface="Georgia"/>
                <a:sym typeface="Georgia"/>
              </a:rPr>
              <a:t>Image Source:</a:t>
            </a:r>
            <a:r>
              <a:rPr lang="en" sz="1050" u="sng">
                <a:solidFill>
                  <a:schemeClr val="hlink"/>
                </a:solidFill>
                <a:highlight>
                  <a:srgbClr val="FFFFFF"/>
                </a:highlight>
                <a:latin typeface="Georgia"/>
                <a:ea typeface="Georgia"/>
                <a:cs typeface="Georgia"/>
                <a:sym typeface="Georgia"/>
                <a:hlinkClick r:id="rId3"/>
              </a:rPr>
              <a:t>https://unsplash.com/photos/4le7k9XVYjE?utm_source=unsplash&amp;utm_medium=referral&amp;utm_content=creditShareLink</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rPr lang="en" sz="1050">
                <a:solidFill>
                  <a:srgbClr val="666666"/>
                </a:solidFill>
                <a:highlight>
                  <a:srgbClr val="FFFFFF"/>
                </a:highlight>
                <a:latin typeface="Georgia"/>
                <a:ea typeface="Georgia"/>
                <a:cs typeface="Georgia"/>
                <a:sym typeface="Georgia"/>
              </a:rPr>
              <a:t>Image Source: </a:t>
            </a:r>
            <a:r>
              <a:rPr lang="en" sz="1050" u="sng">
                <a:solidFill>
                  <a:schemeClr val="hlink"/>
                </a:solidFill>
                <a:highlight>
                  <a:srgbClr val="FFFFFF"/>
                </a:highlight>
                <a:latin typeface="Georgia"/>
                <a:ea typeface="Georgia"/>
                <a:cs typeface="Georgia"/>
                <a:sym typeface="Georgia"/>
                <a:hlinkClick r:id="rId4"/>
              </a:rPr>
              <a:t>https://unsplash.com/photos/y1wVavuxZtE</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rPr lang="en" sz="1050">
                <a:solidFill>
                  <a:srgbClr val="666666"/>
                </a:solidFill>
                <a:highlight>
                  <a:srgbClr val="FFFFFF"/>
                </a:highlight>
                <a:latin typeface="Georgia"/>
                <a:ea typeface="Georgia"/>
                <a:cs typeface="Georgia"/>
                <a:sym typeface="Georgia"/>
              </a:rPr>
              <a:t>Image Source: </a:t>
            </a:r>
            <a:r>
              <a:rPr lang="en" sz="1050" u="sng">
                <a:solidFill>
                  <a:schemeClr val="hlink"/>
                </a:solidFill>
                <a:highlight>
                  <a:srgbClr val="FFFFFF"/>
                </a:highlight>
                <a:latin typeface="Georgia"/>
                <a:ea typeface="Georgia"/>
                <a:cs typeface="Georgia"/>
                <a:sym typeface="Georgia"/>
                <a:hlinkClick r:id="rId5"/>
              </a:rPr>
              <a:t>https://unsplash.com/photos/DFtjXYd5Pto</a:t>
            </a:r>
            <a:endParaRPr sz="1050">
              <a:solidFill>
                <a:srgbClr val="666666"/>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050">
              <a:solidFill>
                <a:srgbClr val="666666"/>
              </a:solidFill>
              <a:highlight>
                <a:srgbClr val="FFFFFF"/>
              </a:highlight>
              <a:latin typeface="Georgia"/>
              <a:ea typeface="Georgia"/>
              <a:cs typeface="Georgia"/>
              <a:sym typeface="Georgi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825b42324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d825b42324_2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have discussed some content that can be dysregulating. Lets normalize releasing toxic stress from our energetic space when we notice its presence. This is an intentional act of self care and self love.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Please get comfortable,</a:t>
            </a:r>
            <a:endParaRPr/>
          </a:p>
          <a:p>
            <a:pPr indent="0" lvl="0" marL="0" rtl="0" algn="l">
              <a:lnSpc>
                <a:spcPct val="100000"/>
              </a:lnSpc>
              <a:spcBef>
                <a:spcPts val="0"/>
              </a:spcBef>
              <a:spcAft>
                <a:spcPts val="0"/>
              </a:spcAft>
              <a:buSzPts val="1100"/>
              <a:buNone/>
            </a:pPr>
            <a:r>
              <a:rPr lang="en"/>
              <a:t>Grab a blanket and a pillow. I invite you to lay down on the floor or get yourself to a nice seating position, where you can let go of tension in your body. This is an opportunity to practice releasing </a:t>
            </a:r>
            <a:r>
              <a:rPr lang="en"/>
              <a:t>stress</a:t>
            </a:r>
            <a:r>
              <a:rPr lang="en"/>
              <a:t> from the body, something you can model with your clients if you work with children and families </a:t>
            </a:r>
            <a:r>
              <a:rPr lang="en"/>
              <a:t>experiencing</a:t>
            </a:r>
            <a:r>
              <a:rPr lang="en"/>
              <a:t> trauma symptoms.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Image Source: </a:t>
            </a:r>
            <a:r>
              <a:rPr lang="en" u="sng">
                <a:solidFill>
                  <a:schemeClr val="hlink"/>
                </a:solidFill>
                <a:hlinkClick r:id="rId2"/>
              </a:rPr>
              <a:t>https://unsplash.com/photos/Hn4wYHOaeIc?utm_source=unsplash&amp;utm_medium=referral&amp;utm_content=creditShareLink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825b42324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d825b42324_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825b4232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d825b42324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Images cited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Pen paper: </a:t>
            </a:r>
            <a:r>
              <a:rPr lang="en" u="sng">
                <a:solidFill>
                  <a:schemeClr val="hlink"/>
                </a:solidFill>
                <a:hlinkClick r:id="rId2"/>
              </a:rPr>
              <a:t>https://unsplash.com/@jodrell</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Coffee cup: </a:t>
            </a:r>
            <a:r>
              <a:rPr lang="en" u="sng">
                <a:solidFill>
                  <a:schemeClr val="hlink"/>
                </a:solidFill>
                <a:hlinkClick r:id="rId3"/>
              </a:rPr>
              <a:t>https://unsplash.com/@anniespratt</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Woman workspace: </a:t>
            </a:r>
            <a:r>
              <a:rPr lang="en" u="sng">
                <a:solidFill>
                  <a:schemeClr val="hlink"/>
                </a:solidFill>
                <a:hlinkClick r:id="rId4"/>
              </a:rPr>
              <a:t>https://unsplash.com/@wocintechchat</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825b4232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825b4232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84150" lvl="0" marL="285750" rtl="0" algn="l">
              <a:spcBef>
                <a:spcPts val="0"/>
              </a:spcBef>
              <a:spcAft>
                <a:spcPts val="0"/>
              </a:spcAft>
              <a:buClr>
                <a:schemeClr val="dk1"/>
              </a:buClr>
              <a:buSzPts val="1200"/>
              <a:buFont typeface="Noto Sans Symbols"/>
              <a:buChar char="⮚"/>
            </a:pPr>
            <a:r>
              <a:rPr lang="en" sz="1200">
                <a:solidFill>
                  <a:schemeClr val="dk1"/>
                </a:solidFill>
                <a:latin typeface="Twentieth Century"/>
                <a:ea typeface="Twentieth Century"/>
                <a:cs typeface="Twentieth Century"/>
                <a:sym typeface="Twentieth Century"/>
              </a:rPr>
              <a:t>-understand symptoms of trauma and the impact of chronic stress on a child’s development </a:t>
            </a:r>
            <a:endParaRPr sz="1200">
              <a:solidFill>
                <a:schemeClr val="dk1"/>
              </a:solidFill>
              <a:latin typeface="Twentieth Century"/>
              <a:ea typeface="Twentieth Century"/>
              <a:cs typeface="Twentieth Century"/>
              <a:sym typeface="Twentieth Century"/>
            </a:endParaRPr>
          </a:p>
          <a:p>
            <a:pPr indent="-184150" lvl="0" marL="285750" rtl="0" algn="l">
              <a:spcBef>
                <a:spcPts val="0"/>
              </a:spcBef>
              <a:spcAft>
                <a:spcPts val="0"/>
              </a:spcAft>
              <a:buClr>
                <a:schemeClr val="dk1"/>
              </a:buClr>
              <a:buSzPts val="1200"/>
              <a:buFont typeface="Twentieth Century"/>
              <a:buChar char="⮚"/>
            </a:pPr>
            <a:r>
              <a:rPr lang="en" sz="1200">
                <a:solidFill>
                  <a:schemeClr val="dk1"/>
                </a:solidFill>
                <a:latin typeface="Twentieth Century"/>
                <a:ea typeface="Twentieth Century"/>
                <a:cs typeface="Twentieth Century"/>
                <a:sym typeface="Twentieth Century"/>
              </a:rPr>
              <a:t>-The link between physical and mental wellness. How mindset and thoughts impact physical ability and immune system</a:t>
            </a:r>
            <a:endParaRPr sz="1200">
              <a:solidFill>
                <a:schemeClr val="dk1"/>
              </a:solidFill>
              <a:latin typeface="Twentieth Century"/>
              <a:ea typeface="Twentieth Century"/>
              <a:cs typeface="Twentieth Century"/>
              <a:sym typeface="Twentieth Century"/>
            </a:endParaRPr>
          </a:p>
          <a:p>
            <a:pPr indent="-184150" lvl="0" marL="285750" rtl="0" algn="l">
              <a:spcBef>
                <a:spcPts val="0"/>
              </a:spcBef>
              <a:spcAft>
                <a:spcPts val="0"/>
              </a:spcAft>
              <a:buClr>
                <a:schemeClr val="dk1"/>
              </a:buClr>
              <a:buSzPts val="1200"/>
              <a:buFont typeface="Noto Sans Symbols"/>
              <a:buChar char="⮚"/>
            </a:pPr>
            <a:r>
              <a:rPr lang="en" sz="1200">
                <a:solidFill>
                  <a:schemeClr val="dk1"/>
                </a:solidFill>
                <a:latin typeface="Twentieth Century"/>
                <a:ea typeface="Twentieth Century"/>
                <a:cs typeface="Twentieth Century"/>
                <a:sym typeface="Twentieth Century"/>
              </a:rPr>
              <a:t>-Understand the impact of ACEs on a child’s ability to access their educational curriculum and engage in appropriate developmental activities and social interactions.</a:t>
            </a:r>
            <a:endParaRPr sz="1200">
              <a:solidFill>
                <a:schemeClr val="dk1"/>
              </a:solidFill>
            </a:endParaRPr>
          </a:p>
          <a:p>
            <a:pPr indent="-184150" lvl="0" marL="285750" rtl="0" algn="l">
              <a:spcBef>
                <a:spcPts val="0"/>
              </a:spcBef>
              <a:spcAft>
                <a:spcPts val="0"/>
              </a:spcAft>
              <a:buClr>
                <a:schemeClr val="dk1"/>
              </a:buClr>
              <a:buSzPts val="1200"/>
              <a:buFont typeface="Noto Sans Symbols"/>
              <a:buChar char="⮚"/>
            </a:pPr>
            <a:r>
              <a:rPr lang="en" sz="1200">
                <a:solidFill>
                  <a:schemeClr val="dk1"/>
                </a:solidFill>
                <a:latin typeface="Twentieth Century"/>
                <a:ea typeface="Twentieth Century"/>
                <a:cs typeface="Twentieth Century"/>
                <a:sym typeface="Twentieth Century"/>
              </a:rPr>
              <a:t> -Participants will learn at least 3 coping strategies that foster successful social emotional progress for the family unit as it relates to the family’s collective experience in education.</a:t>
            </a:r>
            <a:endParaRPr sz="1200">
              <a:solidFill>
                <a:schemeClr val="dk1"/>
              </a:solidFill>
            </a:endParaRPr>
          </a:p>
          <a:p>
            <a:pPr indent="-184150" lvl="0" marL="285750" rtl="0" algn="l">
              <a:spcBef>
                <a:spcPts val="0"/>
              </a:spcBef>
              <a:spcAft>
                <a:spcPts val="0"/>
              </a:spcAft>
              <a:buClr>
                <a:schemeClr val="dk1"/>
              </a:buClr>
              <a:buSzPts val="1200"/>
              <a:buFont typeface="Noto Sans Symbols"/>
              <a:buChar char="⮚"/>
            </a:pPr>
            <a:r>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914400" rtl="0" algn="l">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914400" rtl="0" algn="l">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914400" rtl="0" algn="l">
              <a:spcBef>
                <a:spcPts val="0"/>
              </a:spcBef>
              <a:spcAft>
                <a:spcPts val="0"/>
              </a:spcAft>
              <a:buNone/>
            </a:pPr>
            <a:r>
              <a:rPr lang="en" sz="1200">
                <a:solidFill>
                  <a:schemeClr val="dk1"/>
                </a:solidFill>
                <a:latin typeface="Twentieth Century"/>
                <a:ea typeface="Twentieth Century"/>
                <a:cs typeface="Twentieth Century"/>
                <a:sym typeface="Twentieth Century"/>
              </a:rPr>
              <a:t>Image source: https://unsplash.com/photos/JCcz54otNhU?utm_source=unsplash&amp;utm_medium=referral&amp;utm_content=creditShareLink</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825b42324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825b42324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Trauma, as defined by the </a:t>
            </a:r>
            <a:r>
              <a:rPr lang="en" sz="1050" u="sng">
                <a:solidFill>
                  <a:srgbClr val="682565"/>
                </a:solidFill>
                <a:highlight>
                  <a:srgbClr val="FFFFFF"/>
                </a:highlight>
                <a:latin typeface="Roboto"/>
                <a:ea typeface="Roboto"/>
                <a:cs typeface="Roboto"/>
                <a:sym typeface="Roboto"/>
                <a:hlinkClick r:id="rId2">
                  <a:extLst>
                    <a:ext uri="{A12FA001-AC4F-418D-AE19-62706E023703}">
                      <ahyp:hlinkClr val="tx"/>
                    </a:ext>
                  </a:extLst>
                </a:hlinkClick>
              </a:rPr>
              <a:t>American Psychological Association</a:t>
            </a:r>
            <a:r>
              <a:rPr lang="en" sz="1050">
                <a:solidFill>
                  <a:schemeClr val="dk1"/>
                </a:solidFill>
                <a:highlight>
                  <a:srgbClr val="FFFFFF"/>
                </a:highlight>
                <a:latin typeface="Roboto"/>
                <a:ea typeface="Roboto"/>
                <a:cs typeface="Roboto"/>
                <a:sym typeface="Roboto"/>
              </a:rPr>
              <a:t> (APA), is an emotional response to a terrible event such as an accident, rape, or natural disaster. These events can be considered deeply distressing or disturbing, resulting in physical or psychological trauma. It’s important to know that there are three main types of trauma: acute, chronic, and complex.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None/>
            </a:pPr>
            <a:r>
              <a:rPr lang="en" sz="1050">
                <a:solidFill>
                  <a:schemeClr val="dk1"/>
                </a:solidFill>
                <a:highlight>
                  <a:srgbClr val="FFFFFF"/>
                </a:highlight>
                <a:latin typeface="Roboto"/>
                <a:ea typeface="Roboto"/>
                <a:cs typeface="Roboto"/>
                <a:sym typeface="Roboto"/>
              </a:rPr>
              <a:t>When subjected to trauma, a person may respond in several ways. They may be in a state of shock, grief, or denial. The APA revealed that people may even experience long-term reactions. For example, individuals may experience unpredictable emotions, flashbacks, strained relationships, and even physical symptoms.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None/>
            </a:pPr>
            <a:r>
              <a:rPr lang="en" sz="1050">
                <a:solidFill>
                  <a:schemeClr val="dk1"/>
                </a:solidFill>
                <a:highlight>
                  <a:srgbClr val="FFFFFF"/>
                </a:highlight>
                <a:latin typeface="Roboto"/>
                <a:ea typeface="Roboto"/>
                <a:cs typeface="Roboto"/>
                <a:sym typeface="Roboto"/>
              </a:rPr>
              <a:t>there is also a form of secondary trauma, called </a:t>
            </a:r>
            <a:r>
              <a:rPr lang="en" sz="1050" u="sng">
                <a:solidFill>
                  <a:srgbClr val="682565"/>
                </a:solidFill>
                <a:highlight>
                  <a:srgbClr val="FFFFFF"/>
                </a:highlight>
                <a:latin typeface="Roboto"/>
                <a:ea typeface="Roboto"/>
                <a:cs typeface="Roboto"/>
                <a:sym typeface="Roboto"/>
                <a:hlinkClick r:id="rId3">
                  <a:extLst>
                    <a:ext uri="{A12FA001-AC4F-418D-AE19-62706E023703}">
                      <ahyp:hlinkClr val="tx"/>
                    </a:ext>
                  </a:extLst>
                </a:hlinkClick>
              </a:rPr>
              <a:t>vicarious trauma</a:t>
            </a:r>
            <a:r>
              <a:rPr lang="en" sz="1050">
                <a:solidFill>
                  <a:schemeClr val="dk1"/>
                </a:solidFill>
                <a:highlight>
                  <a:srgbClr val="FFFFFF"/>
                </a:highlight>
                <a:latin typeface="Roboto"/>
                <a:ea typeface="Roboto"/>
                <a:cs typeface="Roboto"/>
                <a:sym typeface="Roboto"/>
              </a:rPr>
              <a:t>. This occurs when a person develops trauma symptoms from close contact with someone who has experienced a traumatic event. The symptoms will often mirror those associated with PTSD.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None/>
            </a:pPr>
            <a:r>
              <a:rPr lang="en">
                <a:solidFill>
                  <a:schemeClr val="dk1"/>
                </a:solidFill>
              </a:rPr>
              <a:t>Source:</a:t>
            </a:r>
            <a:r>
              <a:rPr lang="en" u="sng">
                <a:solidFill>
                  <a:schemeClr val="hlink"/>
                </a:solidFill>
                <a:hlinkClick r:id="rId4"/>
              </a:rPr>
              <a:t> https://www.feinbergcare.com/three-types-trauma</a:t>
            </a:r>
            <a:endParaRPr>
              <a:solidFill>
                <a:schemeClr val="dk1"/>
              </a:solidFill>
            </a:endParaRPr>
          </a:p>
          <a:p>
            <a:pPr indent="0" lvl="0" marL="0" rtl="0" algn="l">
              <a:lnSpc>
                <a:spcPct val="190000"/>
              </a:lnSpc>
              <a:spcBef>
                <a:spcPts val="110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-Children who suffer from child traumatic stress are those who have been exposed to one or more traumas over the course of their lives and develop reactions that persist and affect their daily lives after the events have ended. Traumatic reactions can include a variety of responses, such as intense and ongoing emotional upset, depressive symptoms or anxiety, behavioral changes, difficulties with self-regulation, problems relating to others or forming attachments, regression or loss of previously acquired skills, attention and academic difficulties, nightmares, difficulty sleeping and eating, and physical symptoms, such as aches and pains. Older children may use drugs or alcohol, behave in risky ways, or engage in unhealthy sexual activity.</a:t>
            </a:r>
            <a:endParaRPr sz="1050">
              <a:solidFill>
                <a:schemeClr val="dk1"/>
              </a:solidFill>
              <a:highlight>
                <a:srgbClr val="FFFFFF"/>
              </a:highlight>
              <a:latin typeface="Roboto"/>
              <a:ea typeface="Roboto"/>
              <a:cs typeface="Roboto"/>
              <a:sym typeface="Roboto"/>
            </a:endParaRPr>
          </a:p>
          <a:p>
            <a:pPr indent="0" lvl="0" marL="0" rtl="0" algn="l">
              <a:lnSpc>
                <a:spcPct val="190000"/>
              </a:lnSpc>
              <a:spcBef>
                <a:spcPts val="110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Children who suffer from traumatic stress often have these types of symptoms when reminded in some way of the traumatic event. Although many of us may experience reactions to stress from time to time, when a child is experiencing traumatic stress, these reactions interfere with the child’s daily life and ability to function and interact with others. At no age are children immune to the effects of traumatic experiences. Even infants and toddlers can experience traumatic stress. The way that traumatic stress manifests will vary from child to child and will depend on the child’s age and developmental level.</a:t>
            </a:r>
            <a:endParaRPr sz="1050">
              <a:solidFill>
                <a:schemeClr val="dk1"/>
              </a:solidFill>
              <a:highlight>
                <a:srgbClr val="FFFFFF"/>
              </a:highlight>
              <a:latin typeface="Roboto"/>
              <a:ea typeface="Roboto"/>
              <a:cs typeface="Roboto"/>
              <a:sym typeface="Roboto"/>
            </a:endParaRPr>
          </a:p>
          <a:p>
            <a:pPr indent="0" lvl="0" marL="0" rtl="0" algn="l">
              <a:lnSpc>
                <a:spcPct val="190000"/>
              </a:lnSpc>
              <a:spcBef>
                <a:spcPts val="110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Without treatment, repeated childhood exposure to traumatic events can affect the brain and nervous system and increase health-risk behaviors (e.g., smoking, eating disorders, substance use, and high-risk activities). Research shows that child trauma survivors can be more likely to have long-term health problems (e.g., diabetes and heart disease) or to die at an earlier age. Traumatic stress can also lead to increased use of health and mental health services and increased involvement with the child welfare and juvenile justice systems. Adult survivors of traumatic events may also have difficulty in establishing fulfilling relationships and maintaining employment.</a:t>
            </a:r>
            <a:endParaRPr sz="1050">
              <a:solidFill>
                <a:schemeClr val="dk1"/>
              </a:solidFill>
              <a:highlight>
                <a:srgbClr val="FFFFFF"/>
              </a:highlight>
              <a:latin typeface="Roboto"/>
              <a:ea typeface="Roboto"/>
              <a:cs typeface="Roboto"/>
              <a:sym typeface="Roboto"/>
            </a:endParaRPr>
          </a:p>
          <a:p>
            <a:pPr indent="0" lvl="0" marL="0" rtl="0" algn="l">
              <a:spcBef>
                <a:spcPts val="1100"/>
              </a:spcBef>
              <a:spcAft>
                <a:spcPts val="0"/>
              </a:spcAft>
              <a:buNone/>
            </a:pPr>
            <a:r>
              <a:rPr lang="en" sz="1050">
                <a:solidFill>
                  <a:schemeClr val="dk1"/>
                </a:solidFill>
                <a:highlight>
                  <a:srgbClr val="FFFFFF"/>
                </a:highlight>
                <a:latin typeface="Roboto"/>
                <a:ea typeface="Roboto"/>
                <a:cs typeface="Roboto"/>
                <a:sym typeface="Roboto"/>
              </a:rPr>
              <a:t>Traumatic experiences leave a legacy of reminders that may persist for years. These reminders are linked to aspects of the traumatic experience, its circumstances, and its aftermath. Children may be reminded by persons, places, things, situations, anniversaries, or by feelings such as renewed fear or sadness. Physical reactions can also serve as reminders, for example, increased heart rate or bodily sensations. Identifying children’s responses to trauma and loss reminders is an important tool for understanding how and why children’s distress, behavior, and functioning often fluctuate over time. </a:t>
            </a:r>
            <a:endParaRPr sz="13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3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300">
                <a:solidFill>
                  <a:schemeClr val="dk1"/>
                </a:solidFill>
                <a:highlight>
                  <a:srgbClr val="FFFFFF"/>
                </a:highlight>
                <a:latin typeface="Open Sans"/>
                <a:ea typeface="Open Sans"/>
                <a:cs typeface="Open Sans"/>
                <a:sym typeface="Open Sans"/>
              </a:rPr>
              <a:t>Source:</a:t>
            </a:r>
            <a:endParaRPr sz="13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300">
                <a:solidFill>
                  <a:schemeClr val="dk1"/>
                </a:solidFill>
                <a:highlight>
                  <a:srgbClr val="FFFFFF"/>
                </a:highlight>
                <a:latin typeface="Open Sans"/>
                <a:ea typeface="Open Sans"/>
                <a:cs typeface="Open Sans"/>
                <a:sym typeface="Open Sans"/>
              </a:rPr>
              <a:t>Source: </a:t>
            </a:r>
            <a:endParaRPr sz="1300">
              <a:solidFill>
                <a:schemeClr val="dk1"/>
              </a:solidFill>
              <a:highlight>
                <a:srgbClr val="FFFFFF"/>
              </a:highlight>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825b42324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825b4232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4444"/>
              </a:lnSpc>
              <a:spcBef>
                <a:spcPts val="1900"/>
              </a:spcBef>
              <a:spcAft>
                <a:spcPts val="0"/>
              </a:spcAft>
              <a:buNone/>
            </a:pPr>
            <a:r>
              <a:rPr lang="en" sz="1350">
                <a:solidFill>
                  <a:srgbClr val="231F20"/>
                </a:solidFill>
              </a:rPr>
              <a:t>When you experience a traumatic event, it activates the limbic system in the brain. This “fire alarm” shuts down all nonessential systems (rest, digestion, sleep) and floods your body with stress hormones, like cortisol, so you can prepare for </a:t>
            </a:r>
            <a:r>
              <a:rPr lang="en" sz="1350" u="sng">
                <a:solidFill>
                  <a:srgbClr val="3D5A99"/>
                </a:solidFill>
                <a:hlinkClick r:id="rId2">
                  <a:extLst>
                    <a:ext uri="{A12FA001-AC4F-418D-AE19-62706E023703}">
                      <ahyp:hlinkClr val="tx"/>
                    </a:ext>
                  </a:extLst>
                </a:hlinkClick>
              </a:rPr>
              <a:t>fight, flight, or freeze</a:t>
            </a:r>
            <a:r>
              <a:rPr lang="en" sz="1350">
                <a:solidFill>
                  <a:srgbClr val="231F20"/>
                </a:solidFill>
              </a:rPr>
              <a:t>.</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Once the danger passes, your parasympathetic nervous system provides inner calm, otherwise known as your “rest and digest” mode.</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At this point, normal cognitive function returns, and you can go back to your day with relatively few side effects, perhaps only feeling a little jittery for a while, or a bit on edge. If we are lucky…</a:t>
            </a:r>
            <a:endParaRPr sz="1300">
              <a:solidFill>
                <a:schemeClr val="dk1"/>
              </a:solidFill>
              <a:latin typeface="Open Sans"/>
              <a:ea typeface="Open Sans"/>
              <a:cs typeface="Open Sans"/>
              <a:sym typeface="Open Sans"/>
            </a:endParaRPr>
          </a:p>
          <a:p>
            <a:pPr indent="0" lvl="0" marL="0" rtl="0" algn="l">
              <a:lnSpc>
                <a:spcPct val="115000"/>
              </a:lnSpc>
              <a:spcBef>
                <a:spcPts val="1900"/>
              </a:spcBef>
              <a:spcAft>
                <a:spcPts val="0"/>
              </a:spcAft>
              <a:buNone/>
            </a:pPr>
            <a:r>
              <a:rPr lang="en" sz="1300">
                <a:solidFill>
                  <a:schemeClr val="dk1"/>
                </a:solidFill>
                <a:latin typeface="Open Sans"/>
                <a:ea typeface="Open Sans"/>
                <a:cs typeface="Open Sans"/>
                <a:sym typeface="Open Sans"/>
              </a:rPr>
              <a:t>Acute Trauma Symptoms:</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050">
                <a:solidFill>
                  <a:schemeClr val="dk1"/>
                </a:solidFill>
                <a:highlight>
                  <a:srgbClr val="FFFFFF"/>
                </a:highlight>
                <a:latin typeface="Open Sans"/>
                <a:ea typeface="Open Sans"/>
                <a:cs typeface="Open Sans"/>
                <a:sym typeface="Open Sans"/>
              </a:rPr>
              <a:t>Symptoms of acute trauma will generally include: </a:t>
            </a:r>
            <a:endParaRPr sz="1050">
              <a:solidFill>
                <a:schemeClr val="dk1"/>
              </a:solidFill>
              <a:highlight>
                <a:srgbClr val="FFFFFF"/>
              </a:highlight>
              <a:latin typeface="Open Sans"/>
              <a:ea typeface="Open Sans"/>
              <a:cs typeface="Open Sans"/>
              <a:sym typeface="Open Sans"/>
            </a:endParaRPr>
          </a:p>
          <a:p>
            <a:pPr indent="-295275" lvl="0" marL="457200" rtl="0" algn="l">
              <a:lnSpc>
                <a:spcPct val="115000"/>
              </a:lnSpc>
              <a:spcBef>
                <a:spcPts val="80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Excessive anxiety or panic</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Shock or denial</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Feelings of guilt, sadness, grief, or hopelessness</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Irritation</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Confusion</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Nightmares or insomnia</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Feeling disconnected</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Lack of trust</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Inability to focus on work or studies</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Lack of self-care or personal hygiene</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Aggressive behavior</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3000"/>
              </a:spcBef>
              <a:spcAft>
                <a:spcPts val="0"/>
              </a:spcAft>
              <a:buNone/>
            </a:pPr>
            <a:r>
              <a:rPr lang="en" sz="1300">
                <a:solidFill>
                  <a:schemeClr val="dk1"/>
                </a:solidFill>
                <a:latin typeface="Open Sans"/>
                <a:ea typeface="Open Sans"/>
                <a:cs typeface="Open Sans"/>
                <a:sym typeface="Open Sans"/>
              </a:rPr>
              <a:t>Chronic Trauma Symptoms:</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may result from a long-term serious illness, sexual abuse, domestic violence, bullying, and subjection to other extreme situations. Several events of acute trauma, as well as untreated acute trauma, may develop into chronic trauma. The symptoms of chronic trauma can even appear years after the event took place.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Symptoms</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-unpredictable emotional outbursts,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-anxiety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-extreme anger</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-flashbacks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-fatigue</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-body aches</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-headaches,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-nausea.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-Trust issues may also be present, resulting in unstable relationships, and instability with work. </a:t>
            </a:r>
            <a:br>
              <a:rPr lang="en" sz="1050">
                <a:solidFill>
                  <a:schemeClr val="dk1"/>
                </a:solidFill>
                <a:highlight>
                  <a:srgbClr val="FFFFFF"/>
                </a:highlight>
                <a:latin typeface="Roboto"/>
                <a:ea typeface="Roboto"/>
                <a:cs typeface="Roboto"/>
                <a:sym typeface="Roboto"/>
              </a:rPr>
            </a:b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Complex Trauma:</a:t>
            </a:r>
            <a:endParaRPr sz="1050">
              <a:solidFill>
                <a:schemeClr val="dk1"/>
              </a:solidFill>
              <a:highlight>
                <a:srgbClr val="FFFFFF"/>
              </a:highlight>
              <a:latin typeface="Roboto"/>
              <a:ea typeface="Roboto"/>
              <a:cs typeface="Roboto"/>
              <a:sym typeface="Roboto"/>
            </a:endParaRPr>
          </a:p>
          <a:p>
            <a:pPr indent="0" lvl="0" marL="0" rtl="0" algn="l">
              <a:lnSpc>
                <a:spcPct val="144444"/>
              </a:lnSpc>
              <a:spcBef>
                <a:spcPts val="1900"/>
              </a:spcBef>
              <a:spcAft>
                <a:spcPts val="0"/>
              </a:spcAft>
              <a:buNone/>
            </a:pPr>
            <a:r>
              <a:rPr lang="en" sz="1350">
                <a:solidFill>
                  <a:srgbClr val="231F20"/>
                </a:solidFill>
              </a:rPr>
              <a:t>For people who live with complex trauma, balance doesn’t quite return the way it needs to after a distressing event. The parasympathetic nervous system does not engage and put us into a rest state. </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Instead, the limbic system stays engaged most of the time. It’s a coping mechanism to try and stay safe in the face of ongoing adversity. It’s an experience of constantly being in survival mode, or on edge.</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Over time, it becomes a “new normal” for the brain and body.</a:t>
            </a:r>
            <a:endParaRPr sz="1350">
              <a:solidFill>
                <a:srgbClr val="231F20"/>
              </a:solidFill>
            </a:endParaRPr>
          </a:p>
          <a:p>
            <a:pPr indent="0" lvl="0" marL="0" rtl="0" algn="l">
              <a:lnSpc>
                <a:spcPct val="115000"/>
              </a:lnSpc>
              <a:spcBef>
                <a:spcPts val="1900"/>
              </a:spcBef>
              <a:spcAft>
                <a:spcPts val="0"/>
              </a:spcAft>
              <a:buNone/>
            </a:pPr>
            <a:r>
              <a:rPr lang="en" sz="1350">
                <a:solidFill>
                  <a:srgbClr val="231F20"/>
                </a:solidFill>
              </a:rPr>
              <a:t>Rsearchers estimate that more than </a:t>
            </a:r>
            <a:r>
              <a:rPr lang="en" sz="1350" u="sng">
                <a:solidFill>
                  <a:srgbClr val="3D5A99"/>
                </a:solidFill>
                <a:hlinkClick r:id="rId3">
                  <a:extLst>
                    <a:ext uri="{A12FA001-AC4F-418D-AE19-62706E023703}">
                      <ahyp:hlinkClr val="tx"/>
                    </a:ext>
                  </a:extLst>
                </a:hlinkClick>
              </a:rPr>
              <a:t>3%</a:t>
            </a:r>
            <a:r>
              <a:rPr lang="en" sz="1350">
                <a:solidFill>
                  <a:srgbClr val="231F20"/>
                </a:solidFill>
              </a:rPr>
              <a:t> of people meet the criteria for complex trauma, also called complex post-traumatic stress disorder (C-PTSD), in the United States. </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This bodily state of your nervous system being on “high alert” can affect your thoughts, actions, and relationships.</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Some symptoms of complex trauma include:</a:t>
            </a:r>
            <a:endParaRPr sz="1350">
              <a:solidFill>
                <a:srgbClr val="231F20"/>
              </a:solidFill>
            </a:endParaRPr>
          </a:p>
          <a:p>
            <a:pPr indent="-314325" lvl="0" marL="457200" rtl="0" algn="l">
              <a:lnSpc>
                <a:spcPct val="144444"/>
              </a:lnSpc>
              <a:spcBef>
                <a:spcPts val="1900"/>
              </a:spcBef>
              <a:spcAft>
                <a:spcPts val="0"/>
              </a:spcAft>
              <a:buClr>
                <a:srgbClr val="231F20"/>
              </a:buClr>
              <a:buSzPts val="1350"/>
              <a:buChar char="●"/>
            </a:pPr>
            <a:r>
              <a:rPr lang="en" sz="1350">
                <a:solidFill>
                  <a:srgbClr val="231F20"/>
                </a:solidFill>
              </a:rPr>
              <a:t>flashbacks</a:t>
            </a:r>
            <a:endParaRPr sz="1350">
              <a:solidFill>
                <a:srgbClr val="231F20"/>
              </a:solidFill>
            </a:endParaRPr>
          </a:p>
          <a:p>
            <a:pPr indent="-314325" lvl="0" marL="457200" rtl="0" algn="l">
              <a:lnSpc>
                <a:spcPct val="144444"/>
              </a:lnSpc>
              <a:spcBef>
                <a:spcPts val="0"/>
              </a:spcBef>
              <a:spcAft>
                <a:spcPts val="0"/>
              </a:spcAft>
              <a:buClr>
                <a:srgbClr val="231F20"/>
              </a:buClr>
              <a:buSzPts val="1350"/>
              <a:buChar char="●"/>
            </a:pPr>
            <a:r>
              <a:rPr lang="en" sz="1350">
                <a:solidFill>
                  <a:srgbClr val="231F20"/>
                </a:solidFill>
              </a:rPr>
              <a:t>lapses in memory</a:t>
            </a:r>
            <a:endParaRPr sz="1350">
              <a:solidFill>
                <a:srgbClr val="231F20"/>
              </a:solidFill>
            </a:endParaRPr>
          </a:p>
          <a:p>
            <a:pPr indent="-314325" lvl="0" marL="457200" rtl="0" algn="l">
              <a:lnSpc>
                <a:spcPct val="144444"/>
              </a:lnSpc>
              <a:spcBef>
                <a:spcPts val="0"/>
              </a:spcBef>
              <a:spcAft>
                <a:spcPts val="0"/>
              </a:spcAft>
              <a:buClr>
                <a:srgbClr val="231F20"/>
              </a:buClr>
              <a:buSzPts val="1350"/>
              <a:buChar char="●"/>
            </a:pPr>
            <a:r>
              <a:rPr lang="en" sz="1350">
                <a:solidFill>
                  <a:srgbClr val="231F20"/>
                </a:solidFill>
              </a:rPr>
              <a:t>difficulty regulating emotions</a:t>
            </a:r>
            <a:endParaRPr sz="1350">
              <a:solidFill>
                <a:srgbClr val="231F20"/>
              </a:solidFill>
            </a:endParaRPr>
          </a:p>
          <a:p>
            <a:pPr indent="-314325" lvl="0" marL="457200" rtl="0" algn="l">
              <a:lnSpc>
                <a:spcPct val="144444"/>
              </a:lnSpc>
              <a:spcBef>
                <a:spcPts val="0"/>
              </a:spcBef>
              <a:spcAft>
                <a:spcPts val="0"/>
              </a:spcAft>
              <a:buClr>
                <a:srgbClr val="231F20"/>
              </a:buClr>
              <a:buSzPts val="1350"/>
              <a:buChar char="●"/>
            </a:pPr>
            <a:r>
              <a:rPr lang="en" sz="1350">
                <a:solidFill>
                  <a:srgbClr val="231F20"/>
                </a:solidFill>
              </a:rPr>
              <a:t>hyperarousal, or being “on alert”</a:t>
            </a:r>
            <a:endParaRPr sz="1350">
              <a:solidFill>
                <a:srgbClr val="231F20"/>
              </a:solidFill>
            </a:endParaRPr>
          </a:p>
          <a:p>
            <a:pPr indent="-314325" lvl="0" marL="457200" rtl="0" algn="l">
              <a:lnSpc>
                <a:spcPct val="144444"/>
              </a:lnSpc>
              <a:spcBef>
                <a:spcPts val="0"/>
              </a:spcBef>
              <a:spcAft>
                <a:spcPts val="0"/>
              </a:spcAft>
              <a:buClr>
                <a:srgbClr val="231F20"/>
              </a:buClr>
              <a:buSzPts val="1350"/>
              <a:buChar char="●"/>
            </a:pPr>
            <a:r>
              <a:rPr lang="en" sz="1350" u="sng">
                <a:solidFill>
                  <a:srgbClr val="3D5A99"/>
                </a:solidFill>
                <a:hlinkClick r:id="rId4">
                  <a:extLst>
                    <a:ext uri="{A12FA001-AC4F-418D-AE19-62706E023703}">
                      <ahyp:hlinkClr val="tx"/>
                    </a:ext>
                  </a:extLst>
                </a:hlinkClick>
              </a:rPr>
              <a:t>dissociation</a:t>
            </a:r>
            <a:r>
              <a:rPr lang="en" sz="1350">
                <a:solidFill>
                  <a:srgbClr val="231F20"/>
                </a:solidFill>
              </a:rPr>
              <a:t> or lapses in memory</a:t>
            </a:r>
            <a:endParaRPr sz="1350">
              <a:solidFill>
                <a:srgbClr val="231F20"/>
              </a:solidFill>
            </a:endParaRPr>
          </a:p>
          <a:p>
            <a:pPr indent="-314325" lvl="0" marL="457200" rtl="0" algn="l">
              <a:lnSpc>
                <a:spcPct val="144444"/>
              </a:lnSpc>
              <a:spcBef>
                <a:spcPts val="0"/>
              </a:spcBef>
              <a:spcAft>
                <a:spcPts val="0"/>
              </a:spcAft>
              <a:buClr>
                <a:srgbClr val="231F20"/>
              </a:buClr>
              <a:buSzPts val="1350"/>
              <a:buChar char="●"/>
            </a:pPr>
            <a:r>
              <a:rPr lang="en" sz="1350" u="sng">
                <a:solidFill>
                  <a:srgbClr val="3D5A99"/>
                </a:solidFill>
                <a:hlinkClick r:id="rId5">
                  <a:extLst>
                    <a:ext uri="{A12FA001-AC4F-418D-AE19-62706E023703}">
                      <ahyp:hlinkClr val="tx"/>
                    </a:ext>
                  </a:extLst>
                </a:hlinkClick>
              </a:rPr>
              <a:t>depersonalization or derealization</a:t>
            </a:r>
            <a:endParaRPr sz="1350" u="sng">
              <a:solidFill>
                <a:srgbClr val="3D5A99"/>
              </a:solidFill>
            </a:endParaRPr>
          </a:p>
          <a:p>
            <a:pPr indent="-314325" lvl="0" marL="457200" rtl="0" algn="l">
              <a:lnSpc>
                <a:spcPct val="144444"/>
              </a:lnSpc>
              <a:spcBef>
                <a:spcPts val="0"/>
              </a:spcBef>
              <a:spcAft>
                <a:spcPts val="0"/>
              </a:spcAft>
              <a:buClr>
                <a:srgbClr val="231F20"/>
              </a:buClr>
              <a:buSzPts val="1350"/>
              <a:buChar char="●"/>
            </a:pPr>
            <a:r>
              <a:rPr lang="en" sz="1350">
                <a:solidFill>
                  <a:srgbClr val="231F20"/>
                </a:solidFill>
              </a:rPr>
              <a:t>sleep disturbances or nightmares</a:t>
            </a:r>
            <a:endParaRPr sz="1350">
              <a:solidFill>
                <a:srgbClr val="231F20"/>
              </a:solidFill>
            </a:endParaRPr>
          </a:p>
          <a:p>
            <a:pPr indent="-314325" lvl="0" marL="457200" rtl="0" algn="l">
              <a:lnSpc>
                <a:spcPct val="144444"/>
              </a:lnSpc>
              <a:spcBef>
                <a:spcPts val="0"/>
              </a:spcBef>
              <a:spcAft>
                <a:spcPts val="0"/>
              </a:spcAft>
              <a:buClr>
                <a:srgbClr val="231F20"/>
              </a:buClr>
              <a:buSzPts val="1350"/>
              <a:buChar char="●"/>
            </a:pPr>
            <a:r>
              <a:rPr lang="en" sz="1350">
                <a:solidFill>
                  <a:srgbClr val="231F20"/>
                </a:solidFill>
              </a:rPr>
              <a:t>struggling in interpersonal relationships</a:t>
            </a:r>
            <a:endParaRPr sz="1350">
              <a:solidFill>
                <a:srgbClr val="231F20"/>
              </a:solidFill>
            </a:endParaRPr>
          </a:p>
          <a:p>
            <a:pPr indent="-314325" lvl="0" marL="457200" rtl="0" algn="l">
              <a:lnSpc>
                <a:spcPct val="144444"/>
              </a:lnSpc>
              <a:spcBef>
                <a:spcPts val="0"/>
              </a:spcBef>
              <a:spcAft>
                <a:spcPts val="0"/>
              </a:spcAft>
              <a:buClr>
                <a:srgbClr val="231F20"/>
              </a:buClr>
              <a:buSzPts val="1350"/>
              <a:buChar char="●"/>
            </a:pPr>
            <a:r>
              <a:rPr lang="en" sz="1350">
                <a:solidFill>
                  <a:srgbClr val="231F20"/>
                </a:solidFill>
              </a:rPr>
              <a:t>low self-esteem or negative self-perception</a:t>
            </a:r>
            <a:endParaRPr sz="1350">
              <a:solidFill>
                <a:srgbClr val="231F20"/>
              </a:solidFill>
            </a:endParaRPr>
          </a:p>
          <a:p>
            <a:pPr indent="-314325" lvl="0" marL="457200" rtl="0" algn="l">
              <a:lnSpc>
                <a:spcPct val="144444"/>
              </a:lnSpc>
              <a:spcBef>
                <a:spcPts val="0"/>
              </a:spcBef>
              <a:spcAft>
                <a:spcPts val="0"/>
              </a:spcAft>
              <a:buClr>
                <a:srgbClr val="231F20"/>
              </a:buClr>
              <a:buSzPts val="1350"/>
              <a:buChar char="●"/>
            </a:pPr>
            <a:r>
              <a:rPr lang="en" sz="1350">
                <a:solidFill>
                  <a:srgbClr val="231F20"/>
                </a:solidFill>
              </a:rPr>
              <a:t>avoiding people, places, or scenarios that upset you</a:t>
            </a:r>
            <a:endParaRPr sz="1350">
              <a:solidFill>
                <a:srgbClr val="231F20"/>
              </a:solidFill>
            </a:endParaRPr>
          </a:p>
          <a:p>
            <a:pPr indent="0" lvl="0" marL="0" rtl="0" algn="l">
              <a:lnSpc>
                <a:spcPct val="144444"/>
              </a:lnSpc>
              <a:spcBef>
                <a:spcPts val="2000"/>
              </a:spcBef>
              <a:spcAft>
                <a:spcPts val="0"/>
              </a:spcAft>
              <a:buNone/>
            </a:pPr>
            <a:r>
              <a:rPr lang="en" sz="1350">
                <a:solidFill>
                  <a:srgbClr val="231F20"/>
                </a:solidFill>
              </a:rPr>
              <a:t>Somatic (bodily) symptoms, like unexplained headaches or an upset stomach, are also common with complex trauma. Since the body is under chronic stress, it can lower your immune system and lead to a range of chronic health conditions.</a:t>
            </a:r>
            <a:endParaRPr sz="1350">
              <a:solidFill>
                <a:srgbClr val="231F20"/>
              </a:solidFill>
            </a:endParaRPr>
          </a:p>
          <a:p>
            <a:pPr indent="0" lvl="0" marL="0" rtl="0" algn="l">
              <a:lnSpc>
                <a:spcPct val="144444"/>
              </a:lnSpc>
              <a:spcBef>
                <a:spcPts val="1900"/>
              </a:spcBef>
              <a:spcAft>
                <a:spcPts val="0"/>
              </a:spcAft>
              <a:buNone/>
            </a:pPr>
            <a:r>
              <a:t/>
            </a:r>
            <a:endParaRPr sz="1350">
              <a:solidFill>
                <a:srgbClr val="231F20"/>
              </a:solidFill>
            </a:endParaRPr>
          </a:p>
          <a:p>
            <a:pPr indent="0" lvl="0" marL="0" rtl="0" algn="l">
              <a:lnSpc>
                <a:spcPct val="144444"/>
              </a:lnSpc>
              <a:spcBef>
                <a:spcPts val="1900"/>
              </a:spcBef>
              <a:spcAft>
                <a:spcPts val="0"/>
              </a:spcAft>
              <a:buNone/>
            </a:pPr>
            <a:r>
              <a:rPr lang="en" sz="1350">
                <a:solidFill>
                  <a:srgbClr val="231F20"/>
                </a:solidFill>
              </a:rPr>
              <a:t>Vicarious Trauma - </a:t>
            </a:r>
            <a:r>
              <a:rPr lang="en" sz="1150">
                <a:solidFill>
                  <a:srgbClr val="303133"/>
                </a:solidFill>
                <a:highlight>
                  <a:srgbClr val="FFFFFF"/>
                </a:highlight>
                <a:latin typeface="Roboto"/>
                <a:ea typeface="Roboto"/>
                <a:cs typeface="Roboto"/>
                <a:sym typeface="Roboto"/>
              </a:rPr>
              <a:t>Vicarious trauma (VT) and Secondary Traumatic Stress (STS) are frequently used interchangeably to refer to the </a:t>
            </a:r>
            <a:r>
              <a:rPr i="1" lang="en" sz="1150">
                <a:solidFill>
                  <a:srgbClr val="303133"/>
                </a:solidFill>
                <a:highlight>
                  <a:srgbClr val="FFFFFF"/>
                </a:highlight>
                <a:latin typeface="Roboto"/>
                <a:ea typeface="Roboto"/>
                <a:cs typeface="Roboto"/>
                <a:sym typeface="Roboto"/>
              </a:rPr>
              <a:t>indirect</a:t>
            </a:r>
            <a:r>
              <a:rPr lang="en" sz="1150">
                <a:solidFill>
                  <a:srgbClr val="303133"/>
                </a:solidFill>
                <a:highlight>
                  <a:srgbClr val="FFFFFF"/>
                </a:highlight>
                <a:latin typeface="Roboto"/>
                <a:ea typeface="Roboto"/>
                <a:cs typeface="Roboto"/>
                <a:sym typeface="Roboto"/>
              </a:rPr>
              <a:t> trauma that can occur when we are exposed to difficult or disturbing images and stories second-hand.</a:t>
            </a:r>
            <a:endParaRPr sz="1150">
              <a:solidFill>
                <a:srgbClr val="303133"/>
              </a:solidFill>
              <a:highlight>
                <a:srgbClr val="FFFFFF"/>
              </a:highlight>
              <a:latin typeface="Roboto"/>
              <a:ea typeface="Roboto"/>
              <a:cs typeface="Roboto"/>
              <a:sym typeface="Roboto"/>
            </a:endParaRPr>
          </a:p>
          <a:p>
            <a:pPr indent="0" lvl="0" marL="0" rtl="0" algn="l">
              <a:lnSpc>
                <a:spcPct val="175000"/>
              </a:lnSpc>
              <a:spcBef>
                <a:spcPts val="1900"/>
              </a:spcBef>
              <a:spcAft>
                <a:spcPts val="0"/>
              </a:spcAft>
              <a:buNone/>
            </a:pPr>
            <a:r>
              <a:rPr lang="en" sz="1150">
                <a:solidFill>
                  <a:srgbClr val="303133"/>
                </a:solidFill>
                <a:highlight>
                  <a:srgbClr val="FFFFFF"/>
                </a:highlight>
                <a:latin typeface="Roboto"/>
                <a:ea typeface="Roboto"/>
                <a:cs typeface="Roboto"/>
                <a:sym typeface="Roboto"/>
              </a:rPr>
              <a:t>The term Vicarious traumatization (VT) was coined by Pearlman &amp; Saakvitne (1995) to describe the profound shift in world view that occurs in helping professionals when they work with individuals who have experienced trauma: helpers notice that their fundamental beliefs about the world are altered and possibly damaged by being repeatedly exposed to traumatic material. A domestic violence shelter worker may stop being able to believe that any relationship can be healthy. A child abuse investigator may lose trust in anyone who approaches their child. Again, examples of this abound and vary based on the type of work that we do.</a:t>
            </a:r>
            <a:endParaRPr sz="1150">
              <a:solidFill>
                <a:srgbClr val="303133"/>
              </a:solidFill>
              <a:highlight>
                <a:srgbClr val="FFFFFF"/>
              </a:highlight>
              <a:latin typeface="Roboto"/>
              <a:ea typeface="Roboto"/>
              <a:cs typeface="Roboto"/>
              <a:sym typeface="Roboto"/>
            </a:endParaRPr>
          </a:p>
          <a:p>
            <a:pPr indent="0" lvl="0" marL="0" rtl="0" algn="l">
              <a:lnSpc>
                <a:spcPct val="175000"/>
              </a:lnSpc>
              <a:spcBef>
                <a:spcPts val="1400"/>
              </a:spcBef>
              <a:spcAft>
                <a:spcPts val="0"/>
              </a:spcAft>
              <a:buNone/>
            </a:pPr>
            <a:r>
              <a:rPr lang="en" sz="1150">
                <a:solidFill>
                  <a:srgbClr val="303133"/>
                </a:solidFill>
                <a:highlight>
                  <a:srgbClr val="FFFFFF"/>
                </a:highlight>
                <a:latin typeface="Roboto"/>
                <a:ea typeface="Roboto"/>
                <a:cs typeface="Roboto"/>
                <a:sym typeface="Roboto"/>
              </a:rPr>
              <a:t>Secondary Traumatic Stress (STS) is a concept that was developed by trauma specialists Beth Stamm, Charles Figley and others in the early 1990s as they sought to understand why service providers seemed to be exhibiting symptoms similar to Post Traumatic Stress Disorder (PTSD) without having necessarily been exposed to direct trauma themselves.</a:t>
            </a:r>
            <a:endParaRPr sz="1150">
              <a:solidFill>
                <a:srgbClr val="303133"/>
              </a:solidFill>
              <a:highlight>
                <a:srgbClr val="FFFFFF"/>
              </a:highlight>
              <a:latin typeface="Roboto"/>
              <a:ea typeface="Roboto"/>
              <a:cs typeface="Roboto"/>
              <a:sym typeface="Roboto"/>
            </a:endParaRPr>
          </a:p>
          <a:p>
            <a:pPr indent="0" lvl="0" marL="0" rtl="0" algn="l">
              <a:lnSpc>
                <a:spcPct val="175000"/>
              </a:lnSpc>
              <a:spcBef>
                <a:spcPts val="1400"/>
              </a:spcBef>
              <a:spcAft>
                <a:spcPts val="0"/>
              </a:spcAft>
              <a:buNone/>
            </a:pPr>
            <a:r>
              <a:rPr lang="en" sz="1150">
                <a:solidFill>
                  <a:srgbClr val="303133"/>
                </a:solidFill>
                <a:highlight>
                  <a:srgbClr val="FFFFFF"/>
                </a:highlight>
                <a:latin typeface="Roboto"/>
                <a:ea typeface="Roboto"/>
                <a:cs typeface="Roboto"/>
                <a:sym typeface="Roboto"/>
              </a:rPr>
              <a:t>VT/STS can occur in professionals who work in high-stress and trauma-exposed fields (child abuse investigators, prosecutors, judges, therapists, health care professionals, animal shelter workers and many others) but it can also affect civilians who do not work in high-trauma fields but are deeply impacted by stories that they are exposed to (maybe graphic news accounts, a friend sharing details of a traumatic event they experienced, again, there are many examples of ways in which this may occur.)</a:t>
            </a:r>
            <a:endParaRPr sz="1150">
              <a:solidFill>
                <a:srgbClr val="303133"/>
              </a:solidFill>
              <a:highlight>
                <a:srgbClr val="FFFFFF"/>
              </a:highlight>
              <a:latin typeface="Roboto"/>
              <a:ea typeface="Roboto"/>
              <a:cs typeface="Roboto"/>
              <a:sym typeface="Roboto"/>
            </a:endParaRPr>
          </a:p>
          <a:p>
            <a:pPr indent="0" lvl="0" marL="0" rtl="0" algn="l">
              <a:lnSpc>
                <a:spcPct val="144444"/>
              </a:lnSpc>
              <a:spcBef>
                <a:spcPts val="1900"/>
              </a:spcBef>
              <a:spcAft>
                <a:spcPts val="0"/>
              </a:spcAft>
              <a:buNone/>
            </a:pPr>
            <a:r>
              <a:t/>
            </a:r>
            <a:endParaRPr sz="1150">
              <a:solidFill>
                <a:srgbClr val="303133"/>
              </a:solidFill>
              <a:highlight>
                <a:srgbClr val="FFFFFF"/>
              </a:highlight>
              <a:latin typeface="Roboto"/>
              <a:ea typeface="Roboto"/>
              <a:cs typeface="Roboto"/>
              <a:sym typeface="Roboto"/>
            </a:endParaRPr>
          </a:p>
          <a:p>
            <a:pPr indent="0" lvl="0" marL="0" rtl="0" algn="l">
              <a:lnSpc>
                <a:spcPct val="115000"/>
              </a:lnSpc>
              <a:spcBef>
                <a:spcPts val="1900"/>
              </a:spcBef>
              <a:spcAft>
                <a:spcPts val="0"/>
              </a:spcAft>
              <a:buNone/>
            </a:pPr>
            <a:r>
              <a:t/>
            </a:r>
            <a:endParaRPr sz="1350">
              <a:solidFill>
                <a:srgbClr val="231F20"/>
              </a:solidFill>
            </a:endParaRPr>
          </a:p>
          <a:p>
            <a:pPr indent="0" lvl="0" marL="0" rtl="0" algn="l">
              <a:lnSpc>
                <a:spcPct val="144444"/>
              </a:lnSpc>
              <a:spcBef>
                <a:spcPts val="1900"/>
              </a:spcBef>
              <a:spcAft>
                <a:spcPts val="0"/>
              </a:spcAft>
              <a:buNone/>
            </a:pPr>
            <a:r>
              <a:t/>
            </a:r>
            <a:endParaRPr sz="1350">
              <a:solidFill>
                <a:srgbClr val="231F20"/>
              </a:solidFill>
            </a:endParaRPr>
          </a:p>
          <a:p>
            <a:pPr indent="0" lvl="0" marL="0" rtl="0" algn="l">
              <a:lnSpc>
                <a:spcPct val="115000"/>
              </a:lnSpc>
              <a:spcBef>
                <a:spcPts val="1900"/>
              </a:spcBef>
              <a:spcAft>
                <a:spcPts val="0"/>
              </a:spcAft>
              <a:buNone/>
            </a:pPr>
            <a:r>
              <a:t/>
            </a:r>
            <a:endParaRPr sz="1350">
              <a:solidFill>
                <a:srgbClr val="231F20"/>
              </a:solidFill>
            </a:endParaRPr>
          </a:p>
          <a:p>
            <a:pPr indent="0" lvl="0" marL="0" rtl="0" algn="l">
              <a:lnSpc>
                <a:spcPct val="115000"/>
              </a:lnSpc>
              <a:spcBef>
                <a:spcPts val="0"/>
              </a:spcBef>
              <a:spcAft>
                <a:spcPts val="0"/>
              </a:spcAft>
              <a:buNone/>
            </a:pPr>
            <a:r>
              <a:rPr lang="en" sz="1300">
                <a:solidFill>
                  <a:schemeClr val="dk1"/>
                </a:solidFill>
                <a:latin typeface="Open Sans"/>
                <a:ea typeface="Open Sans"/>
                <a:cs typeface="Open Sans"/>
                <a:sym typeface="Open Sans"/>
              </a:rPr>
              <a:t>Source: https://www.tendacademy.ca/resources-2/defining-vicarious-trauma-and-secondary-traumatic-stress/</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300">
                <a:solidFill>
                  <a:schemeClr val="dk1"/>
                </a:solidFill>
                <a:latin typeface="Open Sans"/>
                <a:ea typeface="Open Sans"/>
                <a:cs typeface="Open Sans"/>
                <a:sym typeface="Open Sans"/>
              </a:rPr>
              <a:t>Source: https://psychcentral.com/ptsd/complex-trauma-a-step-by-step-description-of-how-it-develops</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300">
                <a:solidFill>
                  <a:schemeClr val="dk1"/>
                </a:solidFill>
                <a:latin typeface="Open Sans"/>
                <a:ea typeface="Open Sans"/>
                <a:cs typeface="Open Sans"/>
                <a:sym typeface="Open Sans"/>
              </a:rPr>
              <a:t>Source: https://www.feinbergcare.com/three-types-trauma</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Image Source: https://unsplash.com/photos/NPmR0RblyhQ?utm_source=unsplash&amp;utm_medium=referral&amp;utm_content=creditShareLink</a:t>
            </a:r>
            <a:endParaRPr sz="13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aca8d6ae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aca8d6ae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highlight>
                  <a:srgbClr val="FFFFFF"/>
                </a:highlight>
                <a:latin typeface="Open Sans"/>
                <a:ea typeface="Open Sans"/>
                <a:cs typeface="Open Sans"/>
                <a:sym typeface="Open Sans"/>
              </a:rPr>
              <a:t>Adverse childhood experiences, or ACEs, are potentially traumatic events that occur in childhood (0-17 years). Wherein </a:t>
            </a:r>
            <a:r>
              <a:rPr lang="en" sz="1300">
                <a:solidFill>
                  <a:schemeClr val="dk1"/>
                </a:solidFill>
                <a:highlight>
                  <a:srgbClr val="FFFFFF"/>
                </a:highlight>
                <a:latin typeface="Open Sans"/>
                <a:ea typeface="Open Sans"/>
                <a:cs typeface="Open Sans"/>
                <a:sym typeface="Open Sans"/>
              </a:rPr>
              <a:t>aspects of the child’s environment can undermine their sense of safety, stability, and bonding. </a:t>
            </a:r>
            <a:endParaRPr sz="13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br>
              <a:rPr lang="en" sz="1300">
                <a:solidFill>
                  <a:schemeClr val="dk1"/>
                </a:solidFill>
                <a:highlight>
                  <a:srgbClr val="FFFFFF"/>
                </a:highlight>
                <a:latin typeface="Open Sans"/>
                <a:ea typeface="Open Sans"/>
                <a:cs typeface="Open Sans"/>
                <a:sym typeface="Open Sans"/>
              </a:rPr>
            </a:br>
            <a:r>
              <a:rPr lang="en" sz="1300">
                <a:solidFill>
                  <a:schemeClr val="dk1"/>
                </a:solidFill>
                <a:highlight>
                  <a:srgbClr val="FFFFFF"/>
                </a:highlight>
                <a:latin typeface="Open Sans"/>
                <a:ea typeface="Open Sans"/>
                <a:cs typeface="Open Sans"/>
                <a:sym typeface="Open Sans"/>
              </a:rPr>
              <a:t>Source: https://www.cdc.gov/violenceprevention/aces/fastfact.html?CDC_AA_refVal=https%3A%2F%2Fwww.cdc.gov%2Fviolenceprevention%2Facestudy%2Ffastfact.html</a:t>
            </a:r>
            <a:endParaRPr sz="13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3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300">
              <a:solidFill>
                <a:schemeClr val="dk1"/>
              </a:solidFill>
              <a:highlight>
                <a:srgbClr val="FFFFFF"/>
              </a:highlight>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aca8d6ae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aca8d6ae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Open Sans"/>
                <a:ea typeface="Open Sans"/>
                <a:cs typeface="Open Sans"/>
                <a:sym typeface="Open Sans"/>
              </a:rPr>
              <a:t>According to the CDC, ACEs can have lasting, negative effects on health, well-being, as well as life opportunities such as education and job potential. These experiences can increase the risks of injury, sexually transmitted infections, maternal and child health problems (including teen pregnancy, pregnancy complications, and fetal death), involvement in sex trafficking, and a wide range of chronic diseases and leading causes of death such as cancer, diabetes, heart disease, and suicide.</a:t>
            </a:r>
            <a:endParaRPr sz="13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1300">
                <a:solidFill>
                  <a:schemeClr val="dk1"/>
                </a:solidFill>
                <a:latin typeface="Open Sans"/>
                <a:ea typeface="Open Sans"/>
                <a:cs typeface="Open Sans"/>
                <a:sym typeface="Open Sans"/>
              </a:rPr>
              <a:t>ACEs and associated social determinants of health, such as living in under-resourced or racially segregated neighborhoods, frequently moving, and experiencing food insecurity, can cause toxic stress (extended or prolonged stress). Toxic stress from ACEs can change brain development and affect such things as attention, decision-making, learning, and response to stress.</a:t>
            </a:r>
            <a:endParaRPr sz="13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1300">
                <a:solidFill>
                  <a:schemeClr val="dk1"/>
                </a:solidFill>
                <a:latin typeface="Open Sans"/>
                <a:ea typeface="Open Sans"/>
                <a:cs typeface="Open Sans"/>
                <a:sym typeface="Open Sans"/>
              </a:rPr>
              <a:t>Children growing up with toxic stress may have difficulty forming healthy and stable relationships. They may also have unstable work histories as adults and struggle with finances, jobs, and depression throughout life. These effects can also be passed on to their own children. Some children may face further exposure to toxic stress from historical and ongoing traumas due to systemic racism or the impacts of poverty resulting from limited educational and economic opportunities.</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300">
                <a:solidFill>
                  <a:schemeClr val="dk1"/>
                </a:solidFill>
                <a:latin typeface="Open Sans"/>
                <a:ea typeface="Open Sans"/>
                <a:cs typeface="Open Sans"/>
                <a:sym typeface="Open Sans"/>
              </a:rPr>
              <a:t>Source: https://www.cdc.gov/violenceprevention/aces/fastfact.html?CDC_AA_refVal=https%3A%2F%2Fwww.cdc.gov%2Fviolenceprevention%2Facestudy%2Ffastfact.html</a:t>
            </a:r>
            <a:endParaRPr sz="13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825b42324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825b42324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0"/>
              </a:spcBef>
              <a:spcAft>
                <a:spcPts val="0"/>
              </a:spcAft>
              <a:buNone/>
            </a:pPr>
            <a:r>
              <a:rPr lang="en" sz="1200"/>
              <a:t>Image source: </a:t>
            </a:r>
            <a:r>
              <a:rPr lang="en" sz="1200" u="sng">
                <a:solidFill>
                  <a:schemeClr val="hlink"/>
                </a:solidFill>
                <a:hlinkClick r:id="rId2"/>
              </a:rPr>
              <a:t>https://unsplash.com/photos/bNrB2XtihHs</a:t>
            </a:r>
            <a:r>
              <a:rPr lang="en" sz="1200"/>
              <a:t>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825b42324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825b42324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Font typeface="Arial"/>
              <a:buNone/>
            </a:pPr>
            <a:r>
              <a:rPr lang="en" sz="1350">
                <a:solidFill>
                  <a:schemeClr val="dk1"/>
                </a:solidFill>
                <a:highlight>
                  <a:srgbClr val="FFFFFF"/>
                </a:highlight>
              </a:rPr>
              <a:t>-Due poverty and discrimination, racial and ethnic minority youth and families are more likely to be subjected to traumatic events. Cultural context and background, as well as membership in a minority group, will affect how individuals perceive a traumatic event and its impact and how the community can assist in recovery. Mental health professionals must be sensitive to this array of issues and provide help in a culturally responsive manner.</a:t>
            </a:r>
            <a:endParaRPr sz="1350">
              <a:solidFill>
                <a:schemeClr val="dk1"/>
              </a:solidFill>
              <a:highlight>
                <a:srgbClr val="FFFFFF"/>
              </a:highlight>
            </a:endParaRPr>
          </a:p>
          <a:p>
            <a:pPr indent="0" lvl="0" marL="0" rtl="0" algn="just">
              <a:lnSpc>
                <a:spcPct val="150000"/>
              </a:lnSpc>
              <a:spcBef>
                <a:spcPts val="0"/>
              </a:spcBef>
              <a:spcAft>
                <a:spcPts val="0"/>
              </a:spcAft>
              <a:buClr>
                <a:schemeClr val="dk1"/>
              </a:buClr>
              <a:buFont typeface="Arial"/>
              <a:buNone/>
            </a:pPr>
            <a:r>
              <a:rPr lang="en" sz="1350">
                <a:solidFill>
                  <a:schemeClr val="dk1"/>
                </a:solidFill>
                <a:highlight>
                  <a:srgbClr val="FFFFFF"/>
                </a:highlight>
              </a:rPr>
              <a:t>Source: </a:t>
            </a:r>
            <a:r>
              <a:rPr lang="en" sz="1350" u="sng">
                <a:solidFill>
                  <a:schemeClr val="hlink"/>
                </a:solidFill>
                <a:highlight>
                  <a:srgbClr val="FFFFFF"/>
                </a:highlight>
                <a:hlinkClick r:id="rId2"/>
              </a:rPr>
              <a:t>https://www.apa.org/pi/families/resources/children-trauma-update</a:t>
            </a:r>
            <a:endParaRPr sz="1350">
              <a:solidFill>
                <a:schemeClr val="dk1"/>
              </a:solidFill>
              <a:highlight>
                <a:srgbClr val="FFFFFF"/>
              </a:highlight>
            </a:endParaRPr>
          </a:p>
          <a:p>
            <a:pPr indent="0" lvl="0" marL="0" rtl="0" algn="just">
              <a:lnSpc>
                <a:spcPct val="150000"/>
              </a:lnSpc>
              <a:spcBef>
                <a:spcPts val="0"/>
              </a:spcBef>
              <a:spcAft>
                <a:spcPts val="0"/>
              </a:spcAft>
              <a:buClr>
                <a:schemeClr val="dk1"/>
              </a:buClr>
              <a:buFont typeface="Arial"/>
              <a:buNone/>
            </a:pPr>
            <a:r>
              <a:rPr lang="en" sz="1200">
                <a:solidFill>
                  <a:schemeClr val="dk1"/>
                </a:solidFill>
                <a:latin typeface="Twentieth Century"/>
                <a:ea typeface="Twentieth Century"/>
                <a:cs typeface="Twentieth Century"/>
                <a:sym typeface="Twentieth Century"/>
              </a:rPr>
              <a:t>-Historical and institutionalized racism, which manifests in systemic and structural barriers to equitable access to opportunity, lead to pronounced disparities in socio economic experiences for a large share of America’s children.</a:t>
            </a:r>
            <a:r>
              <a:rPr b="1" lang="en" sz="1200">
                <a:solidFill>
                  <a:schemeClr val="dk1"/>
                </a:solidFill>
                <a:latin typeface="Twentieth Century"/>
                <a:ea typeface="Twentieth Century"/>
                <a:cs typeface="Twentieth Century"/>
                <a:sym typeface="Twentieth Century"/>
              </a:rPr>
              <a:t> </a:t>
            </a:r>
            <a:r>
              <a:rPr lang="en" sz="1200">
                <a:solidFill>
                  <a:schemeClr val="dk1"/>
                </a:solidFill>
                <a:latin typeface="Twentieth Century"/>
                <a:ea typeface="Twentieth Century"/>
                <a:cs typeface="Twentieth Century"/>
                <a:sym typeface="Twentieth Century"/>
              </a:rPr>
              <a:t>More than 1 in 5 Black and African American people in the U.S. lived in poverty as of 2018. Historical adversity, which includes slavery, sharecropping, and race-based exclusion from health, educational, social, and economic resources, translates into socioeconomic disparities experienced by Black and African American people today. Adverse childhood experiences (ACEs) are associated with lower educational attainment, vocational achievement, and worse health outcomes. Historically women and several racial/ethnic minority groups were at greater risk for having experienced 4 or more types of ACEs. It is especially important to recognize that having a high ACE score does not necessarily mean that an individual is fated to suffer poor health or engage in risky behaviors. When children’s positive experiences outweigh the negative, the child is more likely to have positive outcomes later in life.</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Font typeface="Arial"/>
              <a:buNone/>
            </a:pPr>
            <a:r>
              <a:rPr lang="en" sz="1200">
                <a:solidFill>
                  <a:schemeClr val="dk1"/>
                </a:solidFill>
                <a:latin typeface="Twentieth Century"/>
                <a:ea typeface="Twentieth Century"/>
                <a:cs typeface="Twentieth Century"/>
                <a:sym typeface="Twentieth Century"/>
              </a:rPr>
              <a:t>Image source: </a:t>
            </a:r>
            <a:r>
              <a:rPr lang="en" sz="1200" u="sng">
                <a:solidFill>
                  <a:schemeClr val="hlink"/>
                </a:solidFill>
                <a:latin typeface="Twentieth Century"/>
                <a:ea typeface="Twentieth Century"/>
                <a:cs typeface="Twentieth Century"/>
                <a:sym typeface="Twentieth Century"/>
                <a:hlinkClick r:id="rId3"/>
              </a:rPr>
              <a:t>https://unsplash.com/photos/LPaeGH0xHgw</a:t>
            </a:r>
            <a:r>
              <a:rPr lang="en" sz="1200">
                <a:solidFill>
                  <a:schemeClr val="dk1"/>
                </a:solidFill>
                <a:latin typeface="Twentieth Century"/>
                <a:ea typeface="Twentieth Century"/>
                <a:cs typeface="Twentieth Century"/>
                <a:sym typeface="Twentieth Century"/>
              </a:rPr>
              <a:t>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Font typeface="Arial"/>
              <a:buNone/>
            </a:pPr>
            <a:r>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Font typeface="Arial"/>
              <a:buNone/>
            </a:pPr>
            <a:r>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Font typeface="Arial"/>
              <a:buNone/>
            </a:pPr>
            <a:r>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Font typeface="Arial"/>
              <a:buNone/>
            </a:pPr>
            <a:r>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4.jpg"/><Relationship Id="rId5"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mailto:hello@nakeyatfields.com" TargetMode="External"/><Relationship Id="rId4" Type="http://schemas.openxmlformats.org/officeDocument/2006/relationships/hyperlink" Target="http://www.nakeyatfield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6108625" y="1039550"/>
            <a:ext cx="2224550" cy="3241701"/>
          </a:xfrm>
          <a:prstGeom prst="rect">
            <a:avLst/>
          </a:prstGeom>
          <a:noFill/>
          <a:ln>
            <a:noFill/>
          </a:ln>
        </p:spPr>
      </p:pic>
      <p:sp>
        <p:nvSpPr>
          <p:cNvPr id="60" name="Google Shape;60;p13"/>
          <p:cNvSpPr/>
          <p:nvPr/>
        </p:nvSpPr>
        <p:spPr>
          <a:xfrm>
            <a:off x="429650" y="152975"/>
            <a:ext cx="5049300" cy="4178400"/>
          </a:xfrm>
          <a:prstGeom prst="rect">
            <a:avLst/>
          </a:prstGeom>
          <a:solidFill>
            <a:schemeClr val="dk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88500" y="376625"/>
            <a:ext cx="4731600" cy="3731100"/>
          </a:xfrm>
          <a:prstGeom prst="rect">
            <a:avLst/>
          </a:prstGeom>
          <a:solidFill>
            <a:schemeClr val="dk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latin typeface="Lato"/>
              <a:ea typeface="Lato"/>
              <a:cs typeface="Lato"/>
              <a:sym typeface="Lato"/>
            </a:endParaRPr>
          </a:p>
          <a:p>
            <a:pPr indent="0" lvl="0" marL="0" rtl="0" algn="ctr">
              <a:spcBef>
                <a:spcPts val="0"/>
              </a:spcBef>
              <a:spcAft>
                <a:spcPts val="0"/>
              </a:spcAft>
              <a:buNone/>
            </a:pPr>
            <a:r>
              <a:rPr b="1" lang="en" sz="2700">
                <a:solidFill>
                  <a:schemeClr val="lt1"/>
                </a:solidFill>
                <a:latin typeface="Lato"/>
                <a:ea typeface="Lato"/>
                <a:cs typeface="Lato"/>
                <a:sym typeface="Lato"/>
              </a:rPr>
              <a:t>The Impact of COVID on Mental Health among Children and Youth</a:t>
            </a:r>
            <a:endParaRPr b="1" sz="2700">
              <a:solidFill>
                <a:schemeClr val="lt1"/>
              </a:solidFill>
              <a:latin typeface="Lato"/>
              <a:ea typeface="Lato"/>
              <a:cs typeface="Lato"/>
              <a:sym typeface="Lato"/>
            </a:endParaRPr>
          </a:p>
          <a:p>
            <a:pPr indent="0" lvl="0" marL="0" rtl="0" algn="ctr">
              <a:spcBef>
                <a:spcPts val="0"/>
              </a:spcBef>
              <a:spcAft>
                <a:spcPts val="0"/>
              </a:spcAft>
              <a:buNone/>
            </a:pPr>
            <a:r>
              <a:t/>
            </a:r>
            <a:endParaRPr b="1" i="1" sz="1500">
              <a:solidFill>
                <a:schemeClr val="lt1"/>
              </a:solidFill>
              <a:latin typeface="Lato"/>
              <a:ea typeface="Lato"/>
              <a:cs typeface="Lato"/>
              <a:sym typeface="Lato"/>
            </a:endParaRPr>
          </a:p>
          <a:p>
            <a:pPr indent="0" lvl="0" marL="0" rtl="0" algn="ctr">
              <a:spcBef>
                <a:spcPts val="0"/>
              </a:spcBef>
              <a:spcAft>
                <a:spcPts val="0"/>
              </a:spcAft>
              <a:buNone/>
            </a:pPr>
            <a:r>
              <a:rPr b="1" i="1" lang="en" sz="1700">
                <a:solidFill>
                  <a:schemeClr val="lt1"/>
                </a:solidFill>
                <a:latin typeface="Lato"/>
                <a:ea typeface="Lato"/>
                <a:cs typeface="Lato"/>
                <a:sym typeface="Lato"/>
              </a:rPr>
              <a:t>Presented by Nakeya T. Fields, LCSW, PPSE,</a:t>
            </a:r>
            <a:r>
              <a:rPr b="1" i="1" lang="en" sz="1500">
                <a:solidFill>
                  <a:schemeClr val="lt1"/>
                </a:solidFill>
                <a:latin typeface="Lato"/>
                <a:ea typeface="Lato"/>
                <a:cs typeface="Lato"/>
                <a:sym typeface="Lato"/>
              </a:rPr>
              <a:t> </a:t>
            </a:r>
            <a:endParaRPr b="1" i="1" sz="1500">
              <a:solidFill>
                <a:schemeClr val="lt1"/>
              </a:solidFill>
              <a:latin typeface="Lato"/>
              <a:ea typeface="Lato"/>
              <a:cs typeface="Lato"/>
              <a:sym typeface="Lato"/>
            </a:endParaRPr>
          </a:p>
          <a:p>
            <a:pPr indent="0" lvl="0" marL="0" rtl="0" algn="ctr">
              <a:spcBef>
                <a:spcPts val="0"/>
              </a:spcBef>
              <a:spcAft>
                <a:spcPts val="0"/>
              </a:spcAft>
              <a:buNone/>
            </a:pPr>
            <a:r>
              <a:rPr b="1" i="1" lang="en" sz="1500">
                <a:solidFill>
                  <a:schemeClr val="lt1"/>
                </a:solidFill>
                <a:latin typeface="Lato"/>
                <a:ea typeface="Lato"/>
                <a:cs typeface="Lato"/>
                <a:sym typeface="Lato"/>
              </a:rPr>
              <a:t>Registered Play Therapist - Supervisor, </a:t>
            </a:r>
            <a:endParaRPr b="1" i="1" sz="1500">
              <a:solidFill>
                <a:schemeClr val="lt1"/>
              </a:solidFill>
              <a:latin typeface="Lato"/>
              <a:ea typeface="Lato"/>
              <a:cs typeface="Lato"/>
              <a:sym typeface="Lato"/>
            </a:endParaRPr>
          </a:p>
          <a:p>
            <a:pPr indent="0" lvl="0" marL="0" rtl="0" algn="ctr">
              <a:spcBef>
                <a:spcPts val="0"/>
              </a:spcBef>
              <a:spcAft>
                <a:spcPts val="0"/>
              </a:spcAft>
              <a:buNone/>
            </a:pPr>
            <a:r>
              <a:rPr b="1" i="1" lang="en" sz="1500">
                <a:solidFill>
                  <a:schemeClr val="lt1"/>
                </a:solidFill>
                <a:latin typeface="Lato"/>
                <a:ea typeface="Lato"/>
                <a:cs typeface="Lato"/>
                <a:sym typeface="Lato"/>
              </a:rPr>
              <a:t>Trauma Informed Yoga Therapist</a:t>
            </a:r>
            <a:endParaRPr b="1" i="1" sz="1500">
              <a:solidFill>
                <a:schemeClr val="lt1"/>
              </a:solidFill>
              <a:latin typeface="Lato"/>
              <a:ea typeface="Lato"/>
              <a:cs typeface="Lato"/>
              <a:sym typeface="Lato"/>
            </a:endParaRPr>
          </a:p>
          <a:p>
            <a:pPr indent="0" lvl="0" marL="0" rtl="0" algn="ctr">
              <a:spcBef>
                <a:spcPts val="0"/>
              </a:spcBef>
              <a:spcAft>
                <a:spcPts val="0"/>
              </a:spcAft>
              <a:buNone/>
            </a:pPr>
            <a:r>
              <a:t/>
            </a:r>
            <a:endParaRPr b="1" sz="1300">
              <a:solidFill>
                <a:schemeClr val="lt1"/>
              </a:solidFill>
              <a:latin typeface="Lato"/>
              <a:ea typeface="Lato"/>
              <a:cs typeface="Lato"/>
              <a:sym typeface="Lato"/>
            </a:endParaRPr>
          </a:p>
          <a:p>
            <a:pPr indent="0" lvl="0" marL="0" rtl="0" algn="ctr">
              <a:spcBef>
                <a:spcPts val="0"/>
              </a:spcBef>
              <a:spcAft>
                <a:spcPts val="0"/>
              </a:spcAft>
              <a:buNone/>
            </a:pPr>
            <a:r>
              <a:rPr b="1" lang="en" sz="1300">
                <a:solidFill>
                  <a:schemeClr val="lt1"/>
                </a:solidFill>
                <a:latin typeface="Lato"/>
                <a:ea typeface="Lato"/>
                <a:cs typeface="Lato"/>
                <a:sym typeface="Lato"/>
              </a:rPr>
              <a:t>Founder, Therapeutic Play Foundation </a:t>
            </a:r>
            <a:endParaRPr b="1" sz="1300">
              <a:solidFill>
                <a:schemeClr val="lt1"/>
              </a:solidFill>
              <a:latin typeface="Lato"/>
              <a:ea typeface="Lato"/>
              <a:cs typeface="Lato"/>
              <a:sym typeface="Lato"/>
            </a:endParaRPr>
          </a:p>
          <a:p>
            <a:pPr indent="0" lvl="0" marL="0" rtl="0" algn="ctr">
              <a:spcBef>
                <a:spcPts val="0"/>
              </a:spcBef>
              <a:spcAft>
                <a:spcPts val="0"/>
              </a:spcAft>
              <a:buNone/>
            </a:pPr>
            <a:r>
              <a:rPr b="1" lang="en" sz="1300">
                <a:solidFill>
                  <a:schemeClr val="lt1"/>
                </a:solidFill>
                <a:latin typeface="Lato"/>
                <a:ea typeface="Lato"/>
                <a:cs typeface="Lato"/>
                <a:sym typeface="Lato"/>
              </a:rPr>
              <a:t>Chair, Black Mental Health Task Force</a:t>
            </a:r>
            <a:endParaRPr b="1" sz="1300">
              <a:solidFill>
                <a:schemeClr val="lt1"/>
              </a:solidFill>
              <a:latin typeface="Lato"/>
              <a:ea typeface="Lato"/>
              <a:cs typeface="Lato"/>
              <a:sym typeface="Lato"/>
            </a:endParaRPr>
          </a:p>
          <a:p>
            <a:pPr indent="0" lvl="0" marL="0" rtl="0" algn="ctr">
              <a:spcBef>
                <a:spcPts val="0"/>
              </a:spcBef>
              <a:spcAft>
                <a:spcPts val="0"/>
              </a:spcAft>
              <a:buNone/>
            </a:pPr>
            <a:r>
              <a:rPr b="1" lang="en" sz="1300">
                <a:solidFill>
                  <a:schemeClr val="lt1"/>
                </a:solidFill>
                <a:latin typeface="Lato"/>
                <a:ea typeface="Lato"/>
                <a:cs typeface="Lato"/>
                <a:sym typeface="Lato"/>
              </a:rPr>
              <a:t>Faculty, CSU Northridge Tseng College</a:t>
            </a:r>
            <a:endParaRPr b="1" sz="1300">
              <a:solidFill>
                <a:schemeClr val="lt1"/>
              </a:solidFill>
              <a:latin typeface="Lato"/>
              <a:ea typeface="Lato"/>
              <a:cs typeface="Lato"/>
              <a:sym typeface="Lato"/>
            </a:endParaRPr>
          </a:p>
          <a:p>
            <a:pPr indent="0" lvl="0" marL="0" rtl="0" algn="ctr">
              <a:spcBef>
                <a:spcPts val="0"/>
              </a:spcBef>
              <a:spcAft>
                <a:spcPts val="0"/>
              </a:spcAft>
              <a:buClr>
                <a:srgbClr val="000000"/>
              </a:buClr>
              <a:buSzPts val="2044"/>
              <a:buFont typeface="Calibri"/>
              <a:buNone/>
            </a:pPr>
            <a:r>
              <a:t/>
            </a:r>
            <a:endParaRPr b="1" sz="1300">
              <a:solidFill>
                <a:schemeClr val="lt1"/>
              </a:solidFill>
              <a:latin typeface="Lato"/>
              <a:ea typeface="Lato"/>
              <a:cs typeface="Lato"/>
              <a:sym typeface="Lato"/>
            </a:endParaRPr>
          </a:p>
          <a:p>
            <a:pPr indent="0" lvl="0" marL="0" rtl="0" algn="ctr">
              <a:spcBef>
                <a:spcPts val="0"/>
              </a:spcBef>
              <a:spcAft>
                <a:spcPts val="0"/>
              </a:spcAft>
              <a:buClr>
                <a:srgbClr val="000000"/>
              </a:buClr>
              <a:buSzPts val="2044"/>
              <a:buFont typeface="Calibri"/>
              <a:buNone/>
            </a:pPr>
            <a:r>
              <a:rPr b="1" lang="en" sz="1300">
                <a:solidFill>
                  <a:schemeClr val="lt1"/>
                </a:solidFill>
                <a:latin typeface="Lato"/>
                <a:ea typeface="Lato"/>
                <a:cs typeface="Lato"/>
                <a:sym typeface="Lato"/>
              </a:rPr>
              <a:t>@TheFeelWellCoach on social media platforms</a:t>
            </a:r>
            <a:endParaRPr b="1" sz="1300">
              <a:solidFill>
                <a:schemeClr val="lt1"/>
              </a:solidFill>
              <a:latin typeface="Lato"/>
              <a:ea typeface="Lato"/>
              <a:cs typeface="Lato"/>
              <a:sym typeface="Lato"/>
            </a:endParaRPr>
          </a:p>
          <a:p>
            <a:pPr indent="0" lvl="0" marL="0" rtl="0" algn="ctr">
              <a:spcBef>
                <a:spcPts val="0"/>
              </a:spcBef>
              <a:spcAft>
                <a:spcPts val="0"/>
              </a:spcAft>
              <a:buNone/>
            </a:pPr>
            <a:r>
              <a:t/>
            </a:r>
            <a:endParaRPr b="1" sz="2200">
              <a:solidFill>
                <a:schemeClr val="lt1"/>
              </a:solidFill>
              <a:latin typeface="Lato"/>
              <a:ea typeface="Lato"/>
              <a:cs typeface="Lato"/>
              <a:sym typeface="Lato"/>
            </a:endParaRPr>
          </a:p>
        </p:txBody>
      </p:sp>
      <p:sp>
        <p:nvSpPr>
          <p:cNvPr id="62" name="Google Shape;62;p13"/>
          <p:cNvSpPr txBox="1"/>
          <p:nvPr/>
        </p:nvSpPr>
        <p:spPr>
          <a:xfrm>
            <a:off x="5861475" y="600275"/>
            <a:ext cx="2730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latin typeface="Lato"/>
                <a:ea typeface="Lato"/>
                <a:cs typeface="Lato"/>
                <a:sym typeface="Lato"/>
              </a:rPr>
              <a:t>Your Presentation Facilitator</a:t>
            </a:r>
            <a:endParaRPr b="1" sz="1500">
              <a:solidFill>
                <a:schemeClr val="dk1"/>
              </a:solidFill>
              <a:latin typeface="Lato"/>
              <a:ea typeface="Lato"/>
              <a:cs typeface="Lato"/>
              <a:sym typeface="Lato"/>
            </a:endParaRPr>
          </a:p>
        </p:txBody>
      </p:sp>
      <p:sp>
        <p:nvSpPr>
          <p:cNvPr id="63" name="Google Shape;63;p13"/>
          <p:cNvSpPr txBox="1"/>
          <p:nvPr/>
        </p:nvSpPr>
        <p:spPr>
          <a:xfrm>
            <a:off x="429650" y="4496200"/>
            <a:ext cx="809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12529"/>
                </a:solidFill>
                <a:latin typeface="Lato"/>
                <a:ea typeface="Lato"/>
                <a:cs typeface="Lato"/>
                <a:sym typeface="Lato"/>
              </a:rPr>
              <a:t>This presentation will be recorded for quality assurance and training purposes. </a:t>
            </a:r>
            <a:r>
              <a:rPr lang="en" sz="1000">
                <a:latin typeface="Lato"/>
                <a:ea typeface="Lato"/>
                <a:cs typeface="Lato"/>
                <a:sym typeface="Lato"/>
              </a:rPr>
              <a:t>Presentation produced 2022 by ©NakeyaFieldsLicensedClinicalSocialWorkerPC and is not to be reproduced or distributed without prior consent. All rights reserved.</a:t>
            </a:r>
            <a:endParaRPr sz="1000">
              <a:latin typeface="Lato"/>
              <a:ea typeface="Lato"/>
              <a:cs typeface="Lato"/>
              <a:sym typeface="Lato"/>
            </a:endParaRPr>
          </a:p>
        </p:txBody>
      </p:sp>
      <p:sp>
        <p:nvSpPr>
          <p:cNvPr id="64" name="Google Shape;64;p13"/>
          <p:cNvSpPr txBox="1"/>
          <p:nvPr/>
        </p:nvSpPr>
        <p:spPr>
          <a:xfrm>
            <a:off x="5461225" y="4201050"/>
            <a:ext cx="3848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100">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461425" y="780100"/>
            <a:ext cx="4045200" cy="3624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ACEs and the Impact on African American Education</a:t>
            </a:r>
            <a:endParaRPr/>
          </a:p>
        </p:txBody>
      </p:sp>
      <p:sp>
        <p:nvSpPr>
          <p:cNvPr id="133" name="Google Shape;133;p22"/>
          <p:cNvSpPr txBox="1"/>
          <p:nvPr>
            <p:ph idx="2" type="body"/>
          </p:nvPr>
        </p:nvSpPr>
        <p:spPr>
          <a:xfrm>
            <a:off x="4939500" y="253450"/>
            <a:ext cx="3837000" cy="4678200"/>
          </a:xfrm>
          <a:prstGeom prst="rect">
            <a:avLst/>
          </a:prstGeom>
        </p:spPr>
        <p:txBody>
          <a:bodyPr anchorCtr="0" anchor="ctr" bIns="91425" lIns="91425" spcFirstLastPara="1" rIns="91425" wrap="square" tIns="91425">
            <a:normAutofit/>
          </a:bodyPr>
          <a:lstStyle/>
          <a:p>
            <a:pPr indent="-361950" lvl="0" marL="457200" rtl="0" algn="l">
              <a:lnSpc>
                <a:spcPct val="100000"/>
              </a:lnSpc>
              <a:spcBef>
                <a:spcPts val="0"/>
              </a:spcBef>
              <a:spcAft>
                <a:spcPts val="0"/>
              </a:spcAft>
              <a:buClr>
                <a:srgbClr val="FFFFFF"/>
              </a:buClr>
              <a:buSzPts val="2100"/>
              <a:buChar char="●"/>
            </a:pPr>
            <a:r>
              <a:rPr b="1" lang="en" sz="2100">
                <a:solidFill>
                  <a:srgbClr val="FFFFFF"/>
                </a:solidFill>
              </a:rPr>
              <a:t>Chronic absenteeism</a:t>
            </a:r>
            <a:endParaRPr b="1" sz="2100">
              <a:solidFill>
                <a:srgbClr val="FFFFFF"/>
              </a:solidFill>
            </a:endParaRPr>
          </a:p>
          <a:p>
            <a:pPr indent="-361950" lvl="0" marL="457200" rtl="0" algn="l">
              <a:lnSpc>
                <a:spcPct val="100000"/>
              </a:lnSpc>
              <a:spcBef>
                <a:spcPts val="0"/>
              </a:spcBef>
              <a:spcAft>
                <a:spcPts val="0"/>
              </a:spcAft>
              <a:buClr>
                <a:srgbClr val="FFFFFF"/>
              </a:buClr>
              <a:buSzPts val="2100"/>
              <a:buChar char="●"/>
            </a:pPr>
            <a:r>
              <a:rPr b="1" lang="en" sz="2100">
                <a:solidFill>
                  <a:srgbClr val="FFFFFF"/>
                </a:solidFill>
              </a:rPr>
              <a:t>Delayed</a:t>
            </a:r>
            <a:r>
              <a:rPr lang="en" sz="2100">
                <a:solidFill>
                  <a:srgbClr val="FFFFFF"/>
                </a:solidFill>
              </a:rPr>
              <a:t> development </a:t>
            </a:r>
            <a:endParaRPr sz="2100">
              <a:solidFill>
                <a:srgbClr val="FFFFFF"/>
              </a:solidFill>
            </a:endParaRPr>
          </a:p>
          <a:p>
            <a:pPr indent="-361950" lvl="0" marL="457200" rtl="0" algn="l">
              <a:lnSpc>
                <a:spcPct val="100000"/>
              </a:lnSpc>
              <a:spcBef>
                <a:spcPts val="0"/>
              </a:spcBef>
              <a:spcAft>
                <a:spcPts val="0"/>
              </a:spcAft>
              <a:buClr>
                <a:srgbClr val="FFFFFF"/>
              </a:buClr>
              <a:buSzPts val="2100"/>
              <a:buChar char="●"/>
            </a:pPr>
            <a:r>
              <a:rPr b="1" lang="en" sz="2100">
                <a:solidFill>
                  <a:srgbClr val="FFFFFF"/>
                </a:solidFill>
              </a:rPr>
              <a:t>Misdiagnosis</a:t>
            </a:r>
            <a:r>
              <a:rPr lang="en" sz="2100">
                <a:solidFill>
                  <a:srgbClr val="FFFFFF"/>
                </a:solidFill>
              </a:rPr>
              <a:t> of disorders</a:t>
            </a:r>
            <a:endParaRPr sz="2100">
              <a:solidFill>
                <a:srgbClr val="FFFFFF"/>
              </a:solidFill>
            </a:endParaRPr>
          </a:p>
          <a:p>
            <a:pPr indent="-361950" lvl="0" marL="457200" rtl="0" algn="l">
              <a:lnSpc>
                <a:spcPct val="100000"/>
              </a:lnSpc>
              <a:spcBef>
                <a:spcPts val="0"/>
              </a:spcBef>
              <a:spcAft>
                <a:spcPts val="0"/>
              </a:spcAft>
              <a:buClr>
                <a:srgbClr val="FFFFFF"/>
              </a:buClr>
              <a:buSzPts val="2100"/>
              <a:buChar char="●"/>
            </a:pPr>
            <a:r>
              <a:rPr lang="en" sz="2100">
                <a:solidFill>
                  <a:srgbClr val="FFFFFF"/>
                </a:solidFill>
              </a:rPr>
              <a:t>ACEs can negatively affect </a:t>
            </a:r>
            <a:r>
              <a:rPr b="1" lang="en" sz="2100">
                <a:solidFill>
                  <a:srgbClr val="FFFFFF"/>
                </a:solidFill>
              </a:rPr>
              <a:t>focus, academic engagement and relationships</a:t>
            </a:r>
            <a:endParaRPr b="1" sz="2100">
              <a:solidFill>
                <a:srgbClr val="FFFFFF"/>
              </a:solidFill>
            </a:endParaRPr>
          </a:p>
          <a:p>
            <a:pPr indent="-361950" lvl="0" marL="457200" rtl="0" algn="l">
              <a:lnSpc>
                <a:spcPct val="100000"/>
              </a:lnSpc>
              <a:spcBef>
                <a:spcPts val="0"/>
              </a:spcBef>
              <a:spcAft>
                <a:spcPts val="0"/>
              </a:spcAft>
              <a:buClr>
                <a:srgbClr val="FFFFFF"/>
              </a:buClr>
              <a:buSzPts val="2100"/>
              <a:buChar char="●"/>
            </a:pPr>
            <a:r>
              <a:rPr b="1" lang="en" sz="2100">
                <a:solidFill>
                  <a:srgbClr val="FFFFFF"/>
                </a:solidFill>
              </a:rPr>
              <a:t>ACEs can negatively impact physical development into adulthood </a:t>
            </a:r>
            <a:endParaRPr b="1" sz="2100">
              <a:solidFill>
                <a:srgbClr val="FFFFFF"/>
              </a:solidFill>
            </a:endParaRPr>
          </a:p>
          <a:p>
            <a:pPr indent="0" lvl="0" marL="0" rtl="0" algn="l">
              <a:lnSpc>
                <a:spcPct val="100000"/>
              </a:lnSpc>
              <a:spcBef>
                <a:spcPts val="0"/>
              </a:spcBef>
              <a:spcAft>
                <a:spcPts val="0"/>
              </a:spcAft>
              <a:buNone/>
            </a:pPr>
            <a:r>
              <a:t/>
            </a:r>
            <a:endParaRPr b="1" sz="2100">
              <a:solidFill>
                <a:srgbClr val="FFFFFF"/>
              </a:solidFill>
            </a:endParaRPr>
          </a:p>
        </p:txBody>
      </p:sp>
      <p:sp>
        <p:nvSpPr>
          <p:cNvPr id="134" name="Google Shape;134;p22"/>
          <p:cNvSpPr txBox="1"/>
          <p:nvPr/>
        </p:nvSpPr>
        <p:spPr>
          <a:xfrm>
            <a:off x="0" y="48387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ACEs and Individual Health</a:t>
            </a:r>
            <a:endParaRPr/>
          </a:p>
        </p:txBody>
      </p:sp>
      <p:sp>
        <p:nvSpPr>
          <p:cNvPr id="140" name="Google Shape;140;p23"/>
          <p:cNvSpPr txBox="1"/>
          <p:nvPr>
            <p:ph idx="4294967295" type="subTitle"/>
          </p:nvPr>
        </p:nvSpPr>
        <p:spPr>
          <a:xfrm>
            <a:off x="4466025" y="1200950"/>
            <a:ext cx="4045200" cy="3600600"/>
          </a:xfrm>
          <a:prstGeom prst="rect">
            <a:avLst/>
          </a:prstGeom>
        </p:spPr>
        <p:txBody>
          <a:bodyPr anchorCtr="0" anchor="t" bIns="91425" lIns="91425" spcFirstLastPara="1" rIns="91425" wrap="square" tIns="91425">
            <a:normAutofit lnSpcReduction="10000"/>
          </a:bodyPr>
          <a:lstStyle/>
          <a:p>
            <a:pPr indent="-349250" lvl="0" marL="457200" rtl="0" algn="l">
              <a:spcBef>
                <a:spcPts val="0"/>
              </a:spcBef>
              <a:spcAft>
                <a:spcPts val="0"/>
              </a:spcAft>
              <a:buSzPts val="1900"/>
              <a:buChar char="●"/>
            </a:pPr>
            <a:r>
              <a:rPr lang="en" sz="1900"/>
              <a:t>Childhood adversity, depressive symptoms and antisocial behavior</a:t>
            </a:r>
            <a:endParaRPr sz="1900"/>
          </a:p>
          <a:p>
            <a:pPr indent="-349250" lvl="0" marL="457200" rtl="0" algn="l">
              <a:spcBef>
                <a:spcPts val="0"/>
              </a:spcBef>
              <a:spcAft>
                <a:spcPts val="0"/>
              </a:spcAft>
              <a:buSzPts val="1900"/>
              <a:buChar char="●"/>
            </a:pPr>
            <a:r>
              <a:rPr lang="en" sz="1900"/>
              <a:t>Depression in school-aged children</a:t>
            </a:r>
            <a:endParaRPr sz="1900"/>
          </a:p>
          <a:p>
            <a:pPr indent="-349250" lvl="0" marL="457200" rtl="0" algn="just">
              <a:spcBef>
                <a:spcPts val="0"/>
              </a:spcBef>
              <a:spcAft>
                <a:spcPts val="0"/>
              </a:spcAft>
              <a:buSzPts val="1900"/>
              <a:buChar char="●"/>
            </a:pPr>
            <a:r>
              <a:rPr lang="en" sz="1900"/>
              <a:t>Exposure to toxic stress</a:t>
            </a:r>
            <a:endParaRPr sz="1900"/>
          </a:p>
          <a:p>
            <a:pPr indent="-349250" lvl="0" marL="457200" rtl="0" algn="just">
              <a:spcBef>
                <a:spcPts val="0"/>
              </a:spcBef>
              <a:spcAft>
                <a:spcPts val="0"/>
              </a:spcAft>
              <a:buSzPts val="1900"/>
              <a:buChar char="●"/>
            </a:pPr>
            <a:r>
              <a:rPr lang="en" sz="1900"/>
              <a:t>Chronic health conditions:</a:t>
            </a:r>
            <a:endParaRPr sz="1900"/>
          </a:p>
          <a:p>
            <a:pPr indent="-323850" lvl="1" marL="914400" rtl="0" algn="just">
              <a:spcBef>
                <a:spcPts val="0"/>
              </a:spcBef>
              <a:spcAft>
                <a:spcPts val="0"/>
              </a:spcAft>
              <a:buSzPts val="1500"/>
              <a:buChar char="○"/>
            </a:pPr>
            <a:r>
              <a:rPr lang="en" sz="1500"/>
              <a:t>Diabetes</a:t>
            </a:r>
            <a:endParaRPr sz="1500"/>
          </a:p>
          <a:p>
            <a:pPr indent="-323850" lvl="1" marL="914400" rtl="0" algn="just">
              <a:spcBef>
                <a:spcPts val="0"/>
              </a:spcBef>
              <a:spcAft>
                <a:spcPts val="0"/>
              </a:spcAft>
              <a:buSzPts val="1500"/>
              <a:buChar char="○"/>
            </a:pPr>
            <a:r>
              <a:rPr lang="en" sz="1500"/>
              <a:t>Heart disease</a:t>
            </a:r>
            <a:endParaRPr sz="1500"/>
          </a:p>
          <a:p>
            <a:pPr indent="-323850" lvl="1" marL="914400" rtl="0" algn="just">
              <a:spcBef>
                <a:spcPts val="0"/>
              </a:spcBef>
              <a:spcAft>
                <a:spcPts val="0"/>
              </a:spcAft>
              <a:buSzPts val="1500"/>
              <a:buChar char="○"/>
            </a:pPr>
            <a:r>
              <a:rPr lang="en" sz="1500"/>
              <a:t>Pulmonary disease</a:t>
            </a:r>
            <a:endParaRPr sz="1500"/>
          </a:p>
          <a:p>
            <a:pPr indent="-323850" lvl="1" marL="914400" rtl="0" algn="just">
              <a:spcBef>
                <a:spcPts val="0"/>
              </a:spcBef>
              <a:spcAft>
                <a:spcPts val="0"/>
              </a:spcAft>
              <a:buSzPts val="1500"/>
              <a:buChar char="○"/>
            </a:pPr>
            <a:r>
              <a:rPr lang="en" sz="1500"/>
              <a:t>Liver </a:t>
            </a:r>
            <a:r>
              <a:rPr lang="en" sz="1500"/>
              <a:t>disease</a:t>
            </a:r>
            <a:endParaRPr sz="1500"/>
          </a:p>
          <a:p>
            <a:pPr indent="-323850" lvl="1" marL="914400" rtl="0" algn="just">
              <a:spcBef>
                <a:spcPts val="0"/>
              </a:spcBef>
              <a:spcAft>
                <a:spcPts val="0"/>
              </a:spcAft>
              <a:buSzPts val="1500"/>
              <a:buChar char="○"/>
            </a:pPr>
            <a:r>
              <a:rPr lang="en" sz="1500"/>
              <a:t>Cancer</a:t>
            </a:r>
            <a:endParaRPr sz="1500"/>
          </a:p>
        </p:txBody>
      </p:sp>
      <p:pic>
        <p:nvPicPr>
          <p:cNvPr id="141" name="Google Shape;141;p23"/>
          <p:cNvPicPr preferRelativeResize="0"/>
          <p:nvPr/>
        </p:nvPicPr>
        <p:blipFill>
          <a:blip r:embed="rId3">
            <a:alphaModFix/>
          </a:blip>
          <a:stretch>
            <a:fillRect/>
          </a:stretch>
        </p:blipFill>
        <p:spPr>
          <a:xfrm>
            <a:off x="238125" y="1614175"/>
            <a:ext cx="4161226" cy="2774151"/>
          </a:xfrm>
          <a:prstGeom prst="rect">
            <a:avLst/>
          </a:prstGeom>
          <a:noFill/>
          <a:ln>
            <a:noFill/>
          </a:ln>
        </p:spPr>
      </p:pic>
      <p:sp>
        <p:nvSpPr>
          <p:cNvPr id="142" name="Google Shape;142;p23"/>
          <p:cNvSpPr txBox="1"/>
          <p:nvPr/>
        </p:nvSpPr>
        <p:spPr>
          <a:xfrm>
            <a:off x="0" y="48387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3200">
                <a:solidFill>
                  <a:srgbClr val="FFFFFF"/>
                </a:solidFill>
                <a:latin typeface="Playfair Display"/>
                <a:ea typeface="Playfair Display"/>
                <a:cs typeface="Playfair Display"/>
                <a:sym typeface="Playfair Display"/>
              </a:rPr>
              <a:t>The Covid-19 Pandemic is a Trauma/ACES Event for Children and their Families</a:t>
            </a:r>
            <a:endParaRPr b="1" sz="3200">
              <a:solidFill>
                <a:srgbClr val="FFFFFF"/>
              </a:solidFill>
              <a:latin typeface="Playfair Display"/>
              <a:ea typeface="Playfair Display"/>
              <a:cs typeface="Playfair Display"/>
              <a:sym typeface="Playfair Display"/>
            </a:endParaRPr>
          </a:p>
        </p:txBody>
      </p:sp>
      <p:sp>
        <p:nvSpPr>
          <p:cNvPr id="148" name="Google Shape;148;p24"/>
          <p:cNvSpPr txBox="1"/>
          <p:nvPr/>
        </p:nvSpPr>
        <p:spPr>
          <a:xfrm>
            <a:off x="52750" y="4919875"/>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84000" y="108725"/>
            <a:ext cx="87600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Relationship Between </a:t>
            </a:r>
            <a:endParaRPr/>
          </a:p>
          <a:p>
            <a:pPr indent="0" lvl="0" marL="0" rtl="0" algn="ctr">
              <a:spcBef>
                <a:spcPts val="0"/>
              </a:spcBef>
              <a:spcAft>
                <a:spcPts val="0"/>
              </a:spcAft>
              <a:buNone/>
            </a:pPr>
            <a:r>
              <a:rPr lang="en"/>
              <a:t>Mental &amp; Physical Health In The Pandemic</a:t>
            </a:r>
            <a:endParaRPr/>
          </a:p>
        </p:txBody>
      </p:sp>
      <p:sp>
        <p:nvSpPr>
          <p:cNvPr id="154" name="Google Shape;154;p25"/>
          <p:cNvSpPr txBox="1"/>
          <p:nvPr>
            <p:ph idx="4294967295" type="subTitle"/>
          </p:nvPr>
        </p:nvSpPr>
        <p:spPr>
          <a:xfrm>
            <a:off x="4234725" y="1201100"/>
            <a:ext cx="4851300" cy="4027200"/>
          </a:xfrm>
          <a:prstGeom prst="rect">
            <a:avLst/>
          </a:prstGeom>
        </p:spPr>
        <p:txBody>
          <a:bodyPr anchorCtr="0" anchor="t" bIns="91425" lIns="91425" spcFirstLastPara="1" rIns="91425" wrap="square" tIns="91425">
            <a:normAutofit fontScale="25000"/>
          </a:bodyPr>
          <a:lstStyle/>
          <a:p>
            <a:pPr indent="-320675" lvl="0" marL="457200" rtl="0" algn="l">
              <a:lnSpc>
                <a:spcPct val="85000"/>
              </a:lnSpc>
              <a:spcBef>
                <a:spcPts val="0"/>
              </a:spcBef>
              <a:spcAft>
                <a:spcPts val="0"/>
              </a:spcAft>
              <a:buClr>
                <a:srgbClr val="000000"/>
              </a:buClr>
              <a:buSzPct val="100000"/>
              <a:buChar char="●"/>
            </a:pPr>
            <a:r>
              <a:rPr lang="en" sz="5800">
                <a:solidFill>
                  <a:srgbClr val="000000"/>
                </a:solidFill>
              </a:rPr>
              <a:t>It is easy to feel overwhelmed and to feel anxious and scared when there are </a:t>
            </a:r>
            <a:r>
              <a:rPr lang="en" sz="5800">
                <a:solidFill>
                  <a:srgbClr val="000000"/>
                </a:solidFill>
              </a:rPr>
              <a:t>restrictions</a:t>
            </a:r>
            <a:r>
              <a:rPr lang="en" sz="5800">
                <a:solidFill>
                  <a:srgbClr val="000000"/>
                </a:solidFill>
              </a:rPr>
              <a:t> and changes to normal routine. When feeling overwhelmed, the body can manifest somatic symptoms.</a:t>
            </a:r>
            <a:endParaRPr sz="5800">
              <a:solidFill>
                <a:srgbClr val="000000"/>
              </a:solidFill>
            </a:endParaRPr>
          </a:p>
          <a:p>
            <a:pPr indent="-320675" lvl="0" marL="457200" rtl="0" algn="l">
              <a:lnSpc>
                <a:spcPct val="85000"/>
              </a:lnSpc>
              <a:spcBef>
                <a:spcPts val="1000"/>
              </a:spcBef>
              <a:spcAft>
                <a:spcPts val="0"/>
              </a:spcAft>
              <a:buClr>
                <a:srgbClr val="000000"/>
              </a:buClr>
              <a:buSzPct val="100000"/>
              <a:buChar char="●"/>
            </a:pPr>
            <a:r>
              <a:rPr lang="en" sz="5800">
                <a:solidFill>
                  <a:srgbClr val="000000"/>
                </a:solidFill>
              </a:rPr>
              <a:t>Increased stress and anxiety can diminish mental energy, concentration and the body's natural ability to fight infection and build immunity</a:t>
            </a:r>
            <a:endParaRPr sz="5800">
              <a:solidFill>
                <a:srgbClr val="000000"/>
              </a:solidFill>
            </a:endParaRPr>
          </a:p>
          <a:p>
            <a:pPr indent="-320675" lvl="0" marL="457200" rtl="0" algn="l">
              <a:lnSpc>
                <a:spcPct val="85000"/>
              </a:lnSpc>
              <a:spcBef>
                <a:spcPts val="1000"/>
              </a:spcBef>
              <a:spcAft>
                <a:spcPts val="0"/>
              </a:spcAft>
              <a:buClr>
                <a:srgbClr val="000000"/>
              </a:buClr>
              <a:buSzPct val="100000"/>
              <a:buChar char="●"/>
            </a:pPr>
            <a:r>
              <a:rPr lang="en" sz="5800">
                <a:solidFill>
                  <a:srgbClr val="000000"/>
                </a:solidFill>
              </a:rPr>
              <a:t>Managing stress is one of the things we can do to make ourselves and our families stronger. Children watch and copy everything we do, including how we regulate emotional distress.Physical distress can look like </a:t>
            </a:r>
            <a:r>
              <a:rPr lang="en" sz="5800">
                <a:solidFill>
                  <a:srgbClr val="000000"/>
                </a:solidFill>
              </a:rPr>
              <a:t>irritability</a:t>
            </a:r>
            <a:r>
              <a:rPr lang="en" sz="5800">
                <a:solidFill>
                  <a:srgbClr val="000000"/>
                </a:solidFill>
              </a:rPr>
              <a:t> and frustration.</a:t>
            </a:r>
            <a:endParaRPr sz="5800">
              <a:solidFill>
                <a:srgbClr val="000000"/>
              </a:solidFill>
            </a:endParaRPr>
          </a:p>
          <a:p>
            <a:pPr indent="-320675" lvl="0" marL="457200" rtl="0" algn="l">
              <a:lnSpc>
                <a:spcPct val="85000"/>
              </a:lnSpc>
              <a:spcBef>
                <a:spcPts val="1000"/>
              </a:spcBef>
              <a:spcAft>
                <a:spcPts val="0"/>
              </a:spcAft>
              <a:buClr>
                <a:srgbClr val="000000"/>
              </a:buClr>
              <a:buSzPct val="100000"/>
              <a:buChar char="●"/>
            </a:pPr>
            <a:r>
              <a:rPr lang="en" sz="5800">
                <a:solidFill>
                  <a:srgbClr val="000000"/>
                </a:solidFill>
              </a:rPr>
              <a:t>Our mindset determines our ability to have a healthy routine. That requires self-love and an ability to set boundaries with self to take better care of physical body.</a:t>
            </a:r>
            <a:endParaRPr sz="5800">
              <a:solidFill>
                <a:srgbClr val="000000"/>
              </a:solidFill>
            </a:endParaRPr>
          </a:p>
          <a:p>
            <a:pPr indent="0" lvl="0" marL="0" rtl="0" algn="just">
              <a:spcBef>
                <a:spcPts val="0"/>
              </a:spcBef>
              <a:spcAft>
                <a:spcPts val="1200"/>
              </a:spcAft>
              <a:buNone/>
            </a:pPr>
            <a:r>
              <a:t/>
            </a:r>
            <a:endParaRPr sz="1500"/>
          </a:p>
        </p:txBody>
      </p:sp>
      <p:pic>
        <p:nvPicPr>
          <p:cNvPr id="155" name="Google Shape;155;p25"/>
          <p:cNvPicPr preferRelativeResize="0"/>
          <p:nvPr/>
        </p:nvPicPr>
        <p:blipFill rotWithShape="1">
          <a:blip r:embed="rId3">
            <a:alphaModFix/>
          </a:blip>
          <a:srcRect b="0" l="199" r="189" t="0"/>
          <a:stretch/>
        </p:blipFill>
        <p:spPr>
          <a:xfrm>
            <a:off x="238125" y="1723925"/>
            <a:ext cx="3996600" cy="2664400"/>
          </a:xfrm>
          <a:prstGeom prst="rect">
            <a:avLst/>
          </a:prstGeom>
          <a:noFill/>
          <a:ln>
            <a:noFill/>
          </a:ln>
        </p:spPr>
      </p:pic>
      <p:sp>
        <p:nvSpPr>
          <p:cNvPr id="156" name="Google Shape;156;p25"/>
          <p:cNvSpPr txBox="1"/>
          <p:nvPr/>
        </p:nvSpPr>
        <p:spPr>
          <a:xfrm>
            <a:off x="0" y="48387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4268300" y="912900"/>
            <a:ext cx="51003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 sz="1800">
                <a:solidFill>
                  <a:srgbClr val="000000"/>
                </a:solidFill>
                <a:latin typeface="Lato"/>
                <a:ea typeface="Lato"/>
                <a:cs typeface="Lato"/>
                <a:sym typeface="Lato"/>
              </a:rPr>
              <a:t>Mental Side-effects</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Repetitive negative thoughts</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Difficulty concentrating</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Difficulty making decisions</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Recurring thoughts about death</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Irritability/Anger</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Isolating</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Extreme Fear</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Excessive Worry</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Hopelessness/Grief</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Avoidance of Socialization</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Panic attacks</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Dizziness</a:t>
            </a:r>
            <a:endParaRPr b="0" sz="1800">
              <a:solidFill>
                <a:srgbClr val="000000"/>
              </a:solidFill>
              <a:latin typeface="Lato"/>
              <a:ea typeface="Lato"/>
              <a:cs typeface="Lato"/>
              <a:sym typeface="Lato"/>
            </a:endParaRPr>
          </a:p>
          <a:p>
            <a:pPr indent="-190500" lvl="0" marL="215900" rtl="0" algn="l">
              <a:spcBef>
                <a:spcPts val="0"/>
              </a:spcBef>
              <a:spcAft>
                <a:spcPts val="0"/>
              </a:spcAft>
              <a:buClr>
                <a:srgbClr val="000000"/>
              </a:buClr>
              <a:buSzPts val="1800"/>
              <a:buFont typeface="Lato"/>
              <a:buChar char="•"/>
            </a:pPr>
            <a:r>
              <a:rPr b="0" lang="en" sz="1800">
                <a:solidFill>
                  <a:srgbClr val="000000"/>
                </a:solidFill>
                <a:latin typeface="Lato"/>
                <a:ea typeface="Lato"/>
                <a:cs typeface="Lato"/>
                <a:sym typeface="Lato"/>
              </a:rPr>
              <a:t>Brain Fog/Overwhelm</a:t>
            </a:r>
            <a:endParaRPr b="0" sz="1800">
              <a:solidFill>
                <a:srgbClr val="000000"/>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sp>
        <p:nvSpPr>
          <p:cNvPr id="162" name="Google Shape;162;p26"/>
          <p:cNvSpPr txBox="1"/>
          <p:nvPr/>
        </p:nvSpPr>
        <p:spPr>
          <a:xfrm>
            <a:off x="664150" y="912900"/>
            <a:ext cx="3000000" cy="406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Lato"/>
                <a:ea typeface="Lato"/>
                <a:cs typeface="Lato"/>
                <a:sym typeface="Lato"/>
              </a:rPr>
              <a:t>Physical Side-effects</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Changes in sleep</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Changes in appetite</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Pains in different parts of the body</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Loss of sexual interest</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Lack of energy</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Chronic Fatigue</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Headaches</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Nausea</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Fast Heartbeat</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TMJ/Lock Jaw</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40 year old shoulder</a:t>
            </a:r>
            <a:endParaRPr sz="1800">
              <a:latin typeface="Lato"/>
              <a:ea typeface="Lato"/>
              <a:cs typeface="Lato"/>
              <a:sym typeface="Lato"/>
            </a:endParaRPr>
          </a:p>
          <a:p>
            <a:pPr indent="-190500" lvl="0" marL="215900" rtl="0" algn="l">
              <a:spcBef>
                <a:spcPts val="0"/>
              </a:spcBef>
              <a:spcAft>
                <a:spcPts val="0"/>
              </a:spcAft>
              <a:buSzPts val="1800"/>
              <a:buFont typeface="Lato"/>
              <a:buChar char="•"/>
            </a:pPr>
            <a:r>
              <a:rPr lang="en" sz="1800">
                <a:latin typeface="Lato"/>
                <a:ea typeface="Lato"/>
                <a:cs typeface="Lato"/>
                <a:sym typeface="Lato"/>
              </a:rPr>
              <a:t>Eczema</a:t>
            </a:r>
            <a:r>
              <a:rPr lang="en" sz="1800">
                <a:latin typeface="Lato"/>
                <a:ea typeface="Lato"/>
                <a:cs typeface="Lato"/>
                <a:sym typeface="Lato"/>
              </a:rPr>
              <a:t>/Psoriasis</a:t>
            </a:r>
            <a:endParaRPr sz="1800">
              <a:latin typeface="Lato"/>
              <a:ea typeface="Lato"/>
              <a:cs typeface="Lato"/>
              <a:sym typeface="Lato"/>
            </a:endParaRPr>
          </a:p>
        </p:txBody>
      </p:sp>
      <p:sp>
        <p:nvSpPr>
          <p:cNvPr id="163" name="Google Shape;163;p26"/>
          <p:cNvSpPr txBox="1"/>
          <p:nvPr/>
        </p:nvSpPr>
        <p:spPr>
          <a:xfrm>
            <a:off x="110025" y="152400"/>
            <a:ext cx="8382300" cy="760500"/>
          </a:xfrm>
          <a:prstGeom prst="rect">
            <a:avLst/>
          </a:prstGeom>
          <a:noFill/>
          <a:ln>
            <a:noFill/>
          </a:ln>
        </p:spPr>
        <p:txBody>
          <a:bodyPr anchorCtr="0" anchor="t" bIns="91425" lIns="91425" spcFirstLastPara="1" rIns="91425" wrap="square" tIns="91425">
            <a:spAutoFit/>
          </a:bodyPr>
          <a:lstStyle/>
          <a:p>
            <a:pPr indent="0" lvl="0" marL="0" rtl="0" algn="ctr">
              <a:lnSpc>
                <a:spcPct val="85000"/>
              </a:lnSpc>
              <a:spcBef>
                <a:spcPts val="0"/>
              </a:spcBef>
              <a:spcAft>
                <a:spcPts val="0"/>
              </a:spcAft>
              <a:buNone/>
            </a:pPr>
            <a:r>
              <a:rPr b="1" lang="en" sz="4400">
                <a:solidFill>
                  <a:schemeClr val="dk1"/>
                </a:solidFill>
                <a:latin typeface="Lato"/>
                <a:ea typeface="Lato"/>
                <a:cs typeface="Lato"/>
                <a:sym typeface="Lato"/>
              </a:rPr>
              <a:t>Side-Effects of COVID-19</a:t>
            </a:r>
            <a:endParaRPr>
              <a:solidFill>
                <a:schemeClr val="dk1"/>
              </a:solidFill>
              <a:latin typeface="Lato"/>
              <a:ea typeface="Lato"/>
              <a:cs typeface="Lato"/>
              <a:sym typeface="Lato"/>
            </a:endParaRPr>
          </a:p>
        </p:txBody>
      </p:sp>
      <p:sp>
        <p:nvSpPr>
          <p:cNvPr id="164" name="Google Shape;164;p26"/>
          <p:cNvSpPr txBox="1"/>
          <p:nvPr/>
        </p:nvSpPr>
        <p:spPr>
          <a:xfrm>
            <a:off x="64550" y="48357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66450"/>
            <a:ext cx="8393700" cy="58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180"/>
              <a:t>Solutions for Healing Children &amp; Families</a:t>
            </a:r>
            <a:endParaRPr sz="3180"/>
          </a:p>
        </p:txBody>
      </p:sp>
      <p:sp>
        <p:nvSpPr>
          <p:cNvPr id="170" name="Google Shape;170;p27"/>
          <p:cNvSpPr txBox="1"/>
          <p:nvPr/>
        </p:nvSpPr>
        <p:spPr>
          <a:xfrm>
            <a:off x="0" y="519150"/>
            <a:ext cx="9043500" cy="5079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Lato"/>
              <a:buChar char="-"/>
            </a:pPr>
            <a:r>
              <a:t/>
            </a:r>
            <a:endParaRPr sz="1300"/>
          </a:p>
        </p:txBody>
      </p:sp>
      <p:pic>
        <p:nvPicPr>
          <p:cNvPr id="171" name="Google Shape;171;p27"/>
          <p:cNvPicPr preferRelativeResize="0"/>
          <p:nvPr/>
        </p:nvPicPr>
        <p:blipFill>
          <a:blip r:embed="rId3">
            <a:alphaModFix/>
          </a:blip>
          <a:stretch>
            <a:fillRect/>
          </a:stretch>
        </p:blipFill>
        <p:spPr>
          <a:xfrm>
            <a:off x="652825" y="519150"/>
            <a:ext cx="3245880" cy="2163399"/>
          </a:xfrm>
          <a:prstGeom prst="rect">
            <a:avLst/>
          </a:prstGeom>
          <a:noFill/>
          <a:ln>
            <a:noFill/>
          </a:ln>
        </p:spPr>
      </p:pic>
      <p:pic>
        <p:nvPicPr>
          <p:cNvPr id="172" name="Google Shape;172;p27"/>
          <p:cNvPicPr preferRelativeResize="0"/>
          <p:nvPr/>
        </p:nvPicPr>
        <p:blipFill>
          <a:blip r:embed="rId4">
            <a:alphaModFix/>
          </a:blip>
          <a:stretch>
            <a:fillRect/>
          </a:stretch>
        </p:blipFill>
        <p:spPr>
          <a:xfrm>
            <a:off x="4731625" y="519150"/>
            <a:ext cx="2927099" cy="4391726"/>
          </a:xfrm>
          <a:prstGeom prst="rect">
            <a:avLst/>
          </a:prstGeom>
          <a:noFill/>
          <a:ln>
            <a:noFill/>
          </a:ln>
        </p:spPr>
      </p:pic>
      <p:sp>
        <p:nvSpPr>
          <p:cNvPr id="173" name="Google Shape;173;p27"/>
          <p:cNvSpPr txBox="1"/>
          <p:nvPr/>
        </p:nvSpPr>
        <p:spPr>
          <a:xfrm>
            <a:off x="862763" y="2156250"/>
            <a:ext cx="2826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Lato"/>
                <a:ea typeface="Lato"/>
                <a:cs typeface="Lato"/>
                <a:sym typeface="Lato"/>
              </a:rPr>
              <a:t>Self-Awareness</a:t>
            </a:r>
            <a:endParaRPr b="1" sz="1500">
              <a:solidFill>
                <a:schemeClr val="lt1"/>
              </a:solidFill>
              <a:latin typeface="Lato"/>
              <a:ea typeface="Lato"/>
              <a:cs typeface="Lato"/>
              <a:sym typeface="Lato"/>
            </a:endParaRPr>
          </a:p>
        </p:txBody>
      </p:sp>
      <p:pic>
        <p:nvPicPr>
          <p:cNvPr id="174" name="Google Shape;174;p27"/>
          <p:cNvPicPr preferRelativeResize="0"/>
          <p:nvPr/>
        </p:nvPicPr>
        <p:blipFill>
          <a:blip r:embed="rId5">
            <a:alphaModFix/>
          </a:blip>
          <a:stretch>
            <a:fillRect/>
          </a:stretch>
        </p:blipFill>
        <p:spPr>
          <a:xfrm>
            <a:off x="652813" y="2925025"/>
            <a:ext cx="3245875" cy="2042920"/>
          </a:xfrm>
          <a:prstGeom prst="rect">
            <a:avLst/>
          </a:prstGeom>
          <a:noFill/>
          <a:ln>
            <a:noFill/>
          </a:ln>
        </p:spPr>
      </p:pic>
      <p:sp>
        <p:nvSpPr>
          <p:cNvPr id="175" name="Google Shape;175;p27"/>
          <p:cNvSpPr txBox="1"/>
          <p:nvPr/>
        </p:nvSpPr>
        <p:spPr>
          <a:xfrm>
            <a:off x="1216100" y="4402975"/>
            <a:ext cx="2571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Lato"/>
                <a:ea typeface="Lato"/>
                <a:cs typeface="Lato"/>
                <a:sym typeface="Lato"/>
              </a:rPr>
              <a:t>Connection To Others</a:t>
            </a:r>
            <a:endParaRPr b="1" sz="1500">
              <a:latin typeface="Lato"/>
              <a:ea typeface="Lato"/>
              <a:cs typeface="Lato"/>
              <a:sym typeface="Lato"/>
            </a:endParaRPr>
          </a:p>
        </p:txBody>
      </p:sp>
      <p:sp>
        <p:nvSpPr>
          <p:cNvPr id="176" name="Google Shape;176;p27"/>
          <p:cNvSpPr txBox="1"/>
          <p:nvPr/>
        </p:nvSpPr>
        <p:spPr>
          <a:xfrm>
            <a:off x="4842775" y="4402975"/>
            <a:ext cx="2704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Lato"/>
                <a:ea typeface="Lato"/>
                <a:cs typeface="Lato"/>
                <a:sym typeface="Lato"/>
              </a:rPr>
              <a:t>Self-Care Routine</a:t>
            </a:r>
            <a:endParaRPr b="1" sz="1500">
              <a:solidFill>
                <a:schemeClr val="lt1"/>
              </a:solidFill>
              <a:latin typeface="Lato"/>
              <a:ea typeface="Lato"/>
              <a:cs typeface="Lato"/>
              <a:sym typeface="Lato"/>
            </a:endParaRPr>
          </a:p>
        </p:txBody>
      </p:sp>
      <p:sp>
        <p:nvSpPr>
          <p:cNvPr id="177" name="Google Shape;177;p27"/>
          <p:cNvSpPr txBox="1"/>
          <p:nvPr/>
        </p:nvSpPr>
        <p:spPr>
          <a:xfrm>
            <a:off x="6366025" y="4818475"/>
            <a:ext cx="287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©NakeyaFieldsLicensedClinicalSocialWorkerPC</a:t>
            </a:r>
            <a:endParaRPr sz="10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707400" y="1056475"/>
            <a:ext cx="8124900" cy="1798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91525"/>
              <a:buNone/>
            </a:pPr>
            <a:r>
              <a:t/>
            </a:r>
            <a:endParaRPr b="1" sz="5244">
              <a:latin typeface="Playfair Display"/>
              <a:ea typeface="Playfair Display"/>
              <a:cs typeface="Playfair Display"/>
              <a:sym typeface="Playfair Display"/>
            </a:endParaRPr>
          </a:p>
          <a:p>
            <a:pPr indent="0" lvl="0" marL="0" rtl="0" algn="ctr">
              <a:lnSpc>
                <a:spcPct val="100000"/>
              </a:lnSpc>
              <a:spcBef>
                <a:spcPts val="0"/>
              </a:spcBef>
              <a:spcAft>
                <a:spcPts val="0"/>
              </a:spcAft>
              <a:buSzPct val="91525"/>
              <a:buNone/>
            </a:pPr>
            <a:r>
              <a:rPr b="1" lang="en" sz="5244">
                <a:latin typeface="Playfair Display"/>
                <a:ea typeface="Playfair Display"/>
                <a:cs typeface="Playfair Display"/>
                <a:sym typeface="Playfair Display"/>
              </a:rPr>
              <a:t>Experiential Activity:</a:t>
            </a:r>
            <a:endParaRPr b="1" sz="5244">
              <a:latin typeface="Playfair Display"/>
              <a:ea typeface="Playfair Display"/>
              <a:cs typeface="Playfair Display"/>
              <a:sym typeface="Playfair Display"/>
            </a:endParaRPr>
          </a:p>
          <a:p>
            <a:pPr indent="0" lvl="0" marL="0" rtl="0" algn="ctr">
              <a:lnSpc>
                <a:spcPct val="100000"/>
              </a:lnSpc>
              <a:spcBef>
                <a:spcPts val="0"/>
              </a:spcBef>
              <a:spcAft>
                <a:spcPts val="0"/>
              </a:spcAft>
              <a:buSzPct val="91525"/>
              <a:buNone/>
            </a:pPr>
            <a:r>
              <a:t/>
            </a:r>
            <a:endParaRPr b="1" sz="5244">
              <a:latin typeface="Playfair Display"/>
              <a:ea typeface="Playfair Display"/>
              <a:cs typeface="Playfair Display"/>
              <a:sym typeface="Playfair Display"/>
            </a:endParaRPr>
          </a:p>
          <a:p>
            <a:pPr indent="0" lvl="0" marL="0" rtl="0" algn="ctr">
              <a:lnSpc>
                <a:spcPct val="100000"/>
              </a:lnSpc>
              <a:spcBef>
                <a:spcPts val="0"/>
              </a:spcBef>
              <a:spcAft>
                <a:spcPts val="0"/>
              </a:spcAft>
              <a:buSzPct val="100000"/>
              <a:buNone/>
            </a:pPr>
            <a:r>
              <a:t/>
            </a:r>
            <a:endParaRPr>
              <a:latin typeface="Playfair Display"/>
              <a:ea typeface="Playfair Display"/>
              <a:cs typeface="Playfair Display"/>
              <a:sym typeface="Playfair Display"/>
            </a:endParaRPr>
          </a:p>
          <a:p>
            <a:pPr indent="0" lvl="0" marL="0" rtl="0" algn="ctr">
              <a:lnSpc>
                <a:spcPct val="100000"/>
              </a:lnSpc>
              <a:spcBef>
                <a:spcPts val="0"/>
              </a:spcBef>
              <a:spcAft>
                <a:spcPts val="0"/>
              </a:spcAft>
              <a:buSzPct val="100000"/>
              <a:buNone/>
            </a:pPr>
            <a:r>
              <a:t/>
            </a:r>
            <a:endParaRPr>
              <a:latin typeface="Playfair Display"/>
              <a:ea typeface="Playfair Display"/>
              <a:cs typeface="Playfair Display"/>
              <a:sym typeface="Playfair Display"/>
            </a:endParaRPr>
          </a:p>
          <a:p>
            <a:pPr indent="0" lvl="0" marL="0" rtl="0" algn="l">
              <a:lnSpc>
                <a:spcPct val="100000"/>
              </a:lnSpc>
              <a:spcBef>
                <a:spcPts val="0"/>
              </a:spcBef>
              <a:spcAft>
                <a:spcPts val="0"/>
              </a:spcAft>
              <a:buSzPct val="100000"/>
              <a:buNone/>
            </a:pPr>
            <a:r>
              <a:t/>
            </a:r>
            <a:endParaRPr>
              <a:latin typeface="Playfair Display"/>
              <a:ea typeface="Playfair Display"/>
              <a:cs typeface="Playfair Display"/>
              <a:sym typeface="Playfair Display"/>
            </a:endParaRPr>
          </a:p>
          <a:p>
            <a:pPr indent="0" lvl="0" marL="0" rtl="0" algn="ctr">
              <a:lnSpc>
                <a:spcPct val="100000"/>
              </a:lnSpc>
              <a:spcBef>
                <a:spcPts val="0"/>
              </a:spcBef>
              <a:spcAft>
                <a:spcPts val="0"/>
              </a:spcAft>
              <a:buSzPct val="143046"/>
              <a:buNone/>
            </a:pPr>
            <a:r>
              <a:rPr lang="en" sz="3355">
                <a:latin typeface="Playfair Display"/>
                <a:ea typeface="Playfair Display"/>
                <a:cs typeface="Playfair Display"/>
                <a:sym typeface="Playfair Display"/>
              </a:rPr>
              <a:t>Sound Healing &amp; </a:t>
            </a:r>
            <a:endParaRPr sz="3355">
              <a:latin typeface="Playfair Display"/>
              <a:ea typeface="Playfair Display"/>
              <a:cs typeface="Playfair Display"/>
              <a:sym typeface="Playfair Display"/>
            </a:endParaRPr>
          </a:p>
          <a:p>
            <a:pPr indent="0" lvl="0" marL="0" rtl="0" algn="ctr">
              <a:lnSpc>
                <a:spcPct val="100000"/>
              </a:lnSpc>
              <a:spcBef>
                <a:spcPts val="0"/>
              </a:spcBef>
              <a:spcAft>
                <a:spcPts val="0"/>
              </a:spcAft>
              <a:buSzPct val="143046"/>
              <a:buNone/>
            </a:pPr>
            <a:r>
              <a:rPr lang="en" sz="3355">
                <a:latin typeface="Playfair Display"/>
                <a:ea typeface="Playfair Display"/>
                <a:cs typeface="Playfair Display"/>
                <a:sym typeface="Playfair Display"/>
              </a:rPr>
              <a:t>Guided Meditation with Breathwork</a:t>
            </a:r>
            <a:endParaRPr sz="3355">
              <a:latin typeface="Playfair Display"/>
              <a:ea typeface="Playfair Display"/>
              <a:cs typeface="Playfair Display"/>
              <a:sym typeface="Playfair Display"/>
            </a:endParaRPr>
          </a:p>
        </p:txBody>
      </p:sp>
      <p:pic>
        <p:nvPicPr>
          <p:cNvPr id="183" name="Google Shape;183;p28"/>
          <p:cNvPicPr preferRelativeResize="0"/>
          <p:nvPr/>
        </p:nvPicPr>
        <p:blipFill>
          <a:blip r:embed="rId3">
            <a:alphaModFix/>
          </a:blip>
          <a:stretch>
            <a:fillRect/>
          </a:stretch>
        </p:blipFill>
        <p:spPr>
          <a:xfrm>
            <a:off x="2727175" y="957550"/>
            <a:ext cx="3871775" cy="2576799"/>
          </a:xfrm>
          <a:prstGeom prst="rect">
            <a:avLst/>
          </a:prstGeom>
          <a:noFill/>
          <a:ln>
            <a:noFill/>
          </a:ln>
        </p:spPr>
      </p:pic>
      <p:sp>
        <p:nvSpPr>
          <p:cNvPr id="184" name="Google Shape;184;p28"/>
          <p:cNvSpPr txBox="1"/>
          <p:nvPr/>
        </p:nvSpPr>
        <p:spPr>
          <a:xfrm>
            <a:off x="63825" y="4804800"/>
            <a:ext cx="287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©NakeyaFieldsLicensedClinicalSocialWorkerPC</a:t>
            </a:r>
            <a:endParaRPr sz="10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type="ctrTitle"/>
          </p:nvPr>
        </p:nvSpPr>
        <p:spPr>
          <a:xfrm>
            <a:off x="3096300" y="1622250"/>
            <a:ext cx="2951400" cy="1899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200"/>
              <a:buNone/>
            </a:pPr>
            <a:r>
              <a:rPr lang="en" sz="4000">
                <a:latin typeface="Playfair Display"/>
                <a:ea typeface="Playfair Display"/>
                <a:cs typeface="Playfair Display"/>
                <a:sym typeface="Playfair Display"/>
              </a:rPr>
              <a:t>Thank </a:t>
            </a:r>
            <a:endParaRPr sz="4000">
              <a:latin typeface="Playfair Display"/>
              <a:ea typeface="Playfair Display"/>
              <a:cs typeface="Playfair Display"/>
              <a:sym typeface="Playfair Display"/>
            </a:endParaRPr>
          </a:p>
          <a:p>
            <a:pPr indent="0" lvl="0" marL="0" rtl="0" algn="ctr">
              <a:lnSpc>
                <a:spcPct val="100000"/>
              </a:lnSpc>
              <a:spcBef>
                <a:spcPts val="0"/>
              </a:spcBef>
              <a:spcAft>
                <a:spcPts val="0"/>
              </a:spcAft>
              <a:buSzPts val="3200"/>
              <a:buNone/>
            </a:pPr>
            <a:r>
              <a:rPr lang="en" sz="4000">
                <a:latin typeface="Playfair Display"/>
                <a:ea typeface="Playfair Display"/>
                <a:cs typeface="Playfair Display"/>
                <a:sym typeface="Playfair Display"/>
              </a:rPr>
              <a:t>You!</a:t>
            </a:r>
            <a:endParaRPr sz="4000">
              <a:latin typeface="Playfair Display"/>
              <a:ea typeface="Playfair Display"/>
              <a:cs typeface="Playfair Display"/>
              <a:sym typeface="Playfair Display"/>
            </a:endParaRPr>
          </a:p>
        </p:txBody>
      </p:sp>
      <p:sp>
        <p:nvSpPr>
          <p:cNvPr id="190" name="Google Shape;190;p29"/>
          <p:cNvSpPr txBox="1"/>
          <p:nvPr/>
        </p:nvSpPr>
        <p:spPr>
          <a:xfrm>
            <a:off x="325000" y="4360475"/>
            <a:ext cx="8238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To contact your presentation facilitator, please email her at </a:t>
            </a:r>
            <a:r>
              <a:rPr lang="en" u="sng">
                <a:solidFill>
                  <a:schemeClr val="hlink"/>
                </a:solidFill>
                <a:latin typeface="Lato"/>
                <a:ea typeface="Lato"/>
                <a:cs typeface="Lato"/>
                <a:sym typeface="Lato"/>
                <a:hlinkClick r:id="rId3"/>
              </a:rPr>
              <a:t>hello@nakeyatfields.com</a:t>
            </a:r>
            <a:r>
              <a:rPr lang="en">
                <a:latin typeface="Lato"/>
                <a:ea typeface="Lato"/>
                <a:cs typeface="Lato"/>
                <a:sym typeface="Lato"/>
              </a:rPr>
              <a:t> or visit her website at </a:t>
            </a:r>
            <a:r>
              <a:rPr lang="en" u="sng">
                <a:solidFill>
                  <a:schemeClr val="hlink"/>
                </a:solidFill>
                <a:latin typeface="Lato"/>
                <a:ea typeface="Lato"/>
                <a:cs typeface="Lato"/>
                <a:sym typeface="Lato"/>
                <a:hlinkClick r:id="rId4"/>
              </a:rPr>
              <a:t>www.nakeyatfields.com</a:t>
            </a:r>
            <a:r>
              <a:rPr lang="en">
                <a:latin typeface="Lato"/>
                <a:ea typeface="Lato"/>
                <a:cs typeface="Lato"/>
                <a:sym typeface="Lato"/>
              </a:rPr>
              <a:t>. You can also follow her at @TheFeelWellCoach on social media platforms.</a:t>
            </a:r>
            <a:endParaRPr b="1" sz="18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Before We Begin...</a:t>
            </a:r>
            <a:endParaRPr/>
          </a:p>
        </p:txBody>
      </p:sp>
      <p:sp>
        <p:nvSpPr>
          <p:cNvPr id="70" name="Google Shape;70;p14"/>
          <p:cNvSpPr txBox="1"/>
          <p:nvPr>
            <p:ph idx="1" type="body"/>
          </p:nvPr>
        </p:nvSpPr>
        <p:spPr>
          <a:xfrm>
            <a:off x="311700" y="1152475"/>
            <a:ext cx="8520600" cy="62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946"/>
              <a:buNone/>
            </a:pPr>
            <a:r>
              <a:rPr lang="en"/>
              <a:t>Pen/Pencil and Paper                         Nourishment                 Cultivate a Comfortable Space</a:t>
            </a:r>
            <a:endParaRPr/>
          </a:p>
        </p:txBody>
      </p:sp>
      <p:pic>
        <p:nvPicPr>
          <p:cNvPr id="71" name="Google Shape;71;p14"/>
          <p:cNvPicPr preferRelativeResize="0"/>
          <p:nvPr/>
        </p:nvPicPr>
        <p:blipFill rotWithShape="1">
          <a:blip r:embed="rId3">
            <a:alphaModFix/>
          </a:blip>
          <a:srcRect b="0" l="0" r="18240" t="0"/>
          <a:stretch/>
        </p:blipFill>
        <p:spPr>
          <a:xfrm>
            <a:off x="3184900" y="1845250"/>
            <a:ext cx="2433849" cy="2327624"/>
          </a:xfrm>
          <a:prstGeom prst="rect">
            <a:avLst/>
          </a:prstGeom>
          <a:noFill/>
          <a:ln>
            <a:noFill/>
          </a:ln>
        </p:spPr>
      </p:pic>
      <p:pic>
        <p:nvPicPr>
          <p:cNvPr id="72" name="Google Shape;72;p14"/>
          <p:cNvPicPr preferRelativeResize="0"/>
          <p:nvPr/>
        </p:nvPicPr>
        <p:blipFill rotWithShape="1">
          <a:blip r:embed="rId4">
            <a:alphaModFix/>
          </a:blip>
          <a:srcRect b="0" l="0" r="0" t="0"/>
          <a:stretch/>
        </p:blipFill>
        <p:spPr>
          <a:xfrm>
            <a:off x="311704" y="1845250"/>
            <a:ext cx="2433850" cy="2327624"/>
          </a:xfrm>
          <a:prstGeom prst="rect">
            <a:avLst/>
          </a:prstGeom>
          <a:noFill/>
          <a:ln>
            <a:noFill/>
          </a:ln>
        </p:spPr>
      </p:pic>
      <p:pic>
        <p:nvPicPr>
          <p:cNvPr id="73" name="Google Shape;73;p14"/>
          <p:cNvPicPr preferRelativeResize="0"/>
          <p:nvPr/>
        </p:nvPicPr>
        <p:blipFill rotWithShape="1">
          <a:blip r:embed="rId5">
            <a:alphaModFix/>
          </a:blip>
          <a:srcRect b="0" l="23236" r="0" t="0"/>
          <a:stretch/>
        </p:blipFill>
        <p:spPr>
          <a:xfrm>
            <a:off x="6058100" y="1845250"/>
            <a:ext cx="2676324" cy="2327625"/>
          </a:xfrm>
          <a:prstGeom prst="rect">
            <a:avLst/>
          </a:prstGeom>
          <a:noFill/>
          <a:ln>
            <a:noFill/>
          </a:ln>
        </p:spPr>
      </p:pic>
      <p:sp>
        <p:nvSpPr>
          <p:cNvPr id="74" name="Google Shape;74;p14"/>
          <p:cNvSpPr txBox="1"/>
          <p:nvPr/>
        </p:nvSpPr>
        <p:spPr>
          <a:xfrm>
            <a:off x="92075" y="4684475"/>
            <a:ext cx="287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©NakeyaFieldsLicensedClinicalSocialWorkerPC</a:t>
            </a:r>
            <a:endParaRPr sz="10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nvSpPr>
        <p:spPr>
          <a:xfrm>
            <a:off x="4898750" y="4287050"/>
            <a:ext cx="783900" cy="4002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hhhhlll</a:t>
            </a:r>
            <a:endParaRPr>
              <a:solidFill>
                <a:schemeClr val="dk1"/>
              </a:solidFill>
              <a:latin typeface="Lato"/>
              <a:ea typeface="Lato"/>
              <a:cs typeface="Lato"/>
              <a:sym typeface="Lato"/>
            </a:endParaRPr>
          </a:p>
        </p:txBody>
      </p:sp>
      <p:sp>
        <p:nvSpPr>
          <p:cNvPr id="80" name="Google Shape;80;p15"/>
          <p:cNvSpPr txBox="1"/>
          <p:nvPr>
            <p:ph type="title"/>
          </p:nvPr>
        </p:nvSpPr>
        <p:spPr>
          <a:xfrm>
            <a:off x="312600" y="825475"/>
            <a:ext cx="4045200" cy="168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Learning Objectives</a:t>
            </a:r>
            <a:endParaRPr/>
          </a:p>
        </p:txBody>
      </p:sp>
      <p:sp>
        <p:nvSpPr>
          <p:cNvPr id="81" name="Google Shape;81;p15"/>
          <p:cNvSpPr txBox="1"/>
          <p:nvPr>
            <p:ph idx="1" type="subTitle"/>
          </p:nvPr>
        </p:nvSpPr>
        <p:spPr>
          <a:xfrm>
            <a:off x="312600" y="2618326"/>
            <a:ext cx="4045200" cy="1345500"/>
          </a:xfrm>
          <a:prstGeom prst="rect">
            <a:avLst/>
          </a:prstGeom>
        </p:spPr>
        <p:txBody>
          <a:bodyPr anchorCtr="0" anchor="t" bIns="91425" lIns="91425" spcFirstLastPara="1" rIns="91425" wrap="square" tIns="91425">
            <a:normAutofit fontScale="62500" lnSpcReduction="10000"/>
          </a:bodyPr>
          <a:lstStyle/>
          <a:p>
            <a:pPr indent="-311943" lvl="0" marL="457200" rtl="0" algn="just">
              <a:spcBef>
                <a:spcPts val="0"/>
              </a:spcBef>
              <a:spcAft>
                <a:spcPts val="0"/>
              </a:spcAft>
              <a:buSzPct val="100000"/>
              <a:buChar char="●"/>
            </a:pPr>
            <a:r>
              <a:rPr lang="en"/>
              <a:t>Gain Basic Awareness of </a:t>
            </a:r>
            <a:r>
              <a:rPr lang="en"/>
              <a:t>Symptoms</a:t>
            </a:r>
            <a:r>
              <a:rPr lang="en"/>
              <a:t> of trauma</a:t>
            </a:r>
            <a:endParaRPr/>
          </a:p>
          <a:p>
            <a:pPr indent="-311943" lvl="0" marL="457200" rtl="0" algn="just">
              <a:spcBef>
                <a:spcPts val="0"/>
              </a:spcBef>
              <a:spcAft>
                <a:spcPts val="0"/>
              </a:spcAft>
              <a:buSzPct val="100000"/>
              <a:buChar char="●"/>
            </a:pPr>
            <a:r>
              <a:rPr lang="en"/>
              <a:t>Explore connection between physical &amp; mental health as related to Covid-19</a:t>
            </a:r>
            <a:endParaRPr/>
          </a:p>
          <a:p>
            <a:pPr indent="-311943" lvl="0" marL="457200" rtl="0" algn="just">
              <a:spcBef>
                <a:spcPts val="0"/>
              </a:spcBef>
              <a:spcAft>
                <a:spcPts val="0"/>
              </a:spcAft>
              <a:buSzPct val="100000"/>
              <a:buChar char="●"/>
            </a:pPr>
            <a:r>
              <a:rPr lang="en"/>
              <a:t>Be able to identify ACES &amp; impact on youth</a:t>
            </a:r>
            <a:endParaRPr/>
          </a:p>
          <a:p>
            <a:pPr indent="-311943" lvl="0" marL="457200" rtl="0" algn="just">
              <a:spcBef>
                <a:spcPts val="0"/>
              </a:spcBef>
              <a:spcAft>
                <a:spcPts val="0"/>
              </a:spcAft>
              <a:buSzPct val="100000"/>
              <a:buChar char="●"/>
            </a:pPr>
            <a:r>
              <a:rPr lang="en"/>
              <a:t>Leave with 3 coping </a:t>
            </a:r>
            <a:r>
              <a:rPr lang="en"/>
              <a:t>strategies</a:t>
            </a:r>
            <a:r>
              <a:rPr lang="en"/>
              <a:t> for social emotional progress</a:t>
            </a:r>
            <a:endParaRPr/>
          </a:p>
        </p:txBody>
      </p:sp>
      <p:pic>
        <p:nvPicPr>
          <p:cNvPr id="82" name="Google Shape;82;p15"/>
          <p:cNvPicPr preferRelativeResize="0"/>
          <p:nvPr/>
        </p:nvPicPr>
        <p:blipFill rotWithShape="1">
          <a:blip r:embed="rId3">
            <a:alphaModFix/>
          </a:blip>
          <a:srcRect b="0" l="19" r="29" t="0"/>
          <a:stretch/>
        </p:blipFill>
        <p:spPr>
          <a:xfrm>
            <a:off x="5498825" y="502223"/>
            <a:ext cx="2759375" cy="4139049"/>
          </a:xfrm>
          <a:prstGeom prst="rect">
            <a:avLst/>
          </a:prstGeom>
          <a:noFill/>
          <a:ln>
            <a:noFill/>
          </a:ln>
        </p:spPr>
      </p:pic>
      <p:sp>
        <p:nvSpPr>
          <p:cNvPr id="83" name="Google Shape;83;p15"/>
          <p:cNvSpPr txBox="1"/>
          <p:nvPr/>
        </p:nvSpPr>
        <p:spPr>
          <a:xfrm>
            <a:off x="146925" y="48048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200">
                <a:solidFill>
                  <a:srgbClr val="FFFFFF"/>
                </a:solidFill>
                <a:latin typeface="Playfair Display"/>
                <a:ea typeface="Playfair Display"/>
                <a:cs typeface="Playfair Display"/>
                <a:sym typeface="Playfair Display"/>
              </a:rPr>
              <a:t>What is Trauma? </a:t>
            </a:r>
            <a:endParaRPr b="1" sz="3200">
              <a:solidFill>
                <a:srgbClr val="FFFFFF"/>
              </a:solidFill>
              <a:latin typeface="Playfair Display"/>
              <a:ea typeface="Playfair Display"/>
              <a:cs typeface="Playfair Display"/>
              <a:sym typeface="Playfair Display"/>
            </a:endParaRPr>
          </a:p>
        </p:txBody>
      </p:sp>
      <p:sp>
        <p:nvSpPr>
          <p:cNvPr id="89" name="Google Shape;89;p16"/>
          <p:cNvSpPr txBox="1"/>
          <p:nvPr/>
        </p:nvSpPr>
        <p:spPr>
          <a:xfrm>
            <a:off x="52750" y="4919875"/>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Types of Trauma</a:t>
            </a:r>
            <a:endParaRPr/>
          </a:p>
        </p:txBody>
      </p:sp>
      <p:sp>
        <p:nvSpPr>
          <p:cNvPr id="95" name="Google Shape;95;p17"/>
          <p:cNvSpPr txBox="1"/>
          <p:nvPr>
            <p:ph idx="4294967295" type="subTitle"/>
          </p:nvPr>
        </p:nvSpPr>
        <p:spPr>
          <a:xfrm>
            <a:off x="4473600" y="1610725"/>
            <a:ext cx="4358700" cy="28656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Char char="●"/>
            </a:pPr>
            <a:r>
              <a:rPr b="1" lang="en" sz="2000"/>
              <a:t>Acute</a:t>
            </a:r>
            <a:r>
              <a:rPr lang="en" sz="2000"/>
              <a:t> - single distressing event</a:t>
            </a:r>
            <a:endParaRPr sz="2000"/>
          </a:p>
          <a:p>
            <a:pPr indent="-355600" lvl="0" marL="457200" rtl="0" algn="just">
              <a:spcBef>
                <a:spcPts val="0"/>
              </a:spcBef>
              <a:spcAft>
                <a:spcPts val="0"/>
              </a:spcAft>
              <a:buSzPts val="2000"/>
              <a:buChar char="●"/>
            </a:pPr>
            <a:r>
              <a:rPr b="1" lang="en" sz="2000"/>
              <a:t>Chronic</a:t>
            </a:r>
            <a:r>
              <a:rPr lang="en" sz="2000"/>
              <a:t> - repeated &amp; prolonged exposure to distressing event</a:t>
            </a:r>
            <a:endParaRPr sz="2000"/>
          </a:p>
          <a:p>
            <a:pPr indent="-355600" lvl="0" marL="457200" rtl="0" algn="just">
              <a:spcBef>
                <a:spcPts val="0"/>
              </a:spcBef>
              <a:spcAft>
                <a:spcPts val="0"/>
              </a:spcAft>
              <a:buSzPts val="2000"/>
              <a:buChar char="●"/>
            </a:pPr>
            <a:r>
              <a:rPr b="1" lang="en" sz="2000"/>
              <a:t>Complex</a:t>
            </a:r>
            <a:r>
              <a:rPr lang="en" sz="2000"/>
              <a:t> - multiple traumatic events, often invasive/ interpersonal  in nature</a:t>
            </a:r>
            <a:endParaRPr sz="2000"/>
          </a:p>
          <a:p>
            <a:pPr indent="-355600" lvl="0" marL="457200" rtl="0" algn="just">
              <a:spcBef>
                <a:spcPts val="0"/>
              </a:spcBef>
              <a:spcAft>
                <a:spcPts val="0"/>
              </a:spcAft>
              <a:buSzPts val="2000"/>
              <a:buChar char="●"/>
            </a:pPr>
            <a:r>
              <a:rPr b="1" lang="en" sz="2000"/>
              <a:t>Vicarious/Secondary</a:t>
            </a:r>
            <a:r>
              <a:rPr lang="en" sz="2000"/>
              <a:t> - exposed to distressing </a:t>
            </a:r>
            <a:r>
              <a:rPr lang="en" sz="2000"/>
              <a:t>images</a:t>
            </a:r>
            <a:r>
              <a:rPr lang="en" sz="2000"/>
              <a:t>  &amp; stories 2nd hand. </a:t>
            </a:r>
            <a:endParaRPr sz="2000"/>
          </a:p>
        </p:txBody>
      </p:sp>
      <p:pic>
        <p:nvPicPr>
          <p:cNvPr id="96" name="Google Shape;96;p17"/>
          <p:cNvPicPr preferRelativeResize="0"/>
          <p:nvPr/>
        </p:nvPicPr>
        <p:blipFill rotWithShape="1">
          <a:blip r:embed="rId3">
            <a:alphaModFix/>
          </a:blip>
          <a:srcRect b="16765" l="0" r="0" t="16758"/>
          <a:stretch/>
        </p:blipFill>
        <p:spPr>
          <a:xfrm>
            <a:off x="311700" y="1610725"/>
            <a:ext cx="4051000" cy="2692972"/>
          </a:xfrm>
          <a:prstGeom prst="rect">
            <a:avLst/>
          </a:prstGeom>
          <a:noFill/>
          <a:ln>
            <a:noFill/>
          </a:ln>
        </p:spPr>
      </p:pic>
      <p:sp>
        <p:nvSpPr>
          <p:cNvPr id="97" name="Google Shape;97;p17"/>
          <p:cNvSpPr txBox="1"/>
          <p:nvPr/>
        </p:nvSpPr>
        <p:spPr>
          <a:xfrm>
            <a:off x="64550" y="48357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3200">
                <a:solidFill>
                  <a:srgbClr val="FFFFFF"/>
                </a:solidFill>
                <a:latin typeface="Playfair Display"/>
                <a:ea typeface="Playfair Display"/>
                <a:cs typeface="Playfair Display"/>
                <a:sym typeface="Playfair Display"/>
              </a:rPr>
              <a:t>What are Adverse Childhood Experiences (A.C.E.S.)?</a:t>
            </a:r>
            <a:endParaRPr b="1" sz="3200">
              <a:solidFill>
                <a:srgbClr val="FFFFFF"/>
              </a:solidFill>
              <a:latin typeface="Playfair Display"/>
              <a:ea typeface="Playfair Display"/>
              <a:cs typeface="Playfair Display"/>
              <a:sym typeface="Playfair Display"/>
            </a:endParaRPr>
          </a:p>
        </p:txBody>
      </p:sp>
      <p:sp>
        <p:nvSpPr>
          <p:cNvPr id="103" name="Google Shape;103;p18"/>
          <p:cNvSpPr txBox="1"/>
          <p:nvPr/>
        </p:nvSpPr>
        <p:spPr>
          <a:xfrm>
            <a:off x="52750" y="4919875"/>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are Adverse Childhood Experiences (A.C.E.S.)?</a:t>
            </a:r>
            <a:endParaRPr/>
          </a:p>
        </p:txBody>
      </p:sp>
      <p:sp>
        <p:nvSpPr>
          <p:cNvPr id="109" name="Google Shape;109;p19"/>
          <p:cNvSpPr txBox="1"/>
          <p:nvPr>
            <p:ph idx="4294967295" type="subTitle"/>
          </p:nvPr>
        </p:nvSpPr>
        <p:spPr>
          <a:xfrm>
            <a:off x="4473475" y="1714375"/>
            <a:ext cx="4045200" cy="2865600"/>
          </a:xfrm>
          <a:prstGeom prst="rect">
            <a:avLst/>
          </a:prstGeom>
        </p:spPr>
        <p:txBody>
          <a:bodyPr anchorCtr="0" anchor="t" bIns="91425" lIns="91425" spcFirstLastPara="1" rIns="91425" wrap="square" tIns="91425">
            <a:normAutofit fontScale="92500" lnSpcReduction="20000"/>
          </a:bodyPr>
          <a:lstStyle/>
          <a:p>
            <a:pPr indent="-346075" lvl="0" marL="457200" rtl="0" algn="l">
              <a:spcBef>
                <a:spcPts val="0"/>
              </a:spcBef>
              <a:spcAft>
                <a:spcPts val="0"/>
              </a:spcAft>
              <a:buSzPct val="100000"/>
              <a:buChar char="●"/>
            </a:pPr>
            <a:r>
              <a:rPr lang="en" sz="2000"/>
              <a:t>Negative/traumatic events that occur in a child’s life before 18 yrs of age</a:t>
            </a:r>
            <a:endParaRPr sz="2000"/>
          </a:p>
          <a:p>
            <a:pPr indent="-346075" lvl="0" marL="457200" rtl="0" algn="just">
              <a:spcBef>
                <a:spcPts val="0"/>
              </a:spcBef>
              <a:spcAft>
                <a:spcPts val="0"/>
              </a:spcAft>
              <a:buSzPct val="100000"/>
              <a:buChar char="●"/>
            </a:pPr>
            <a:r>
              <a:rPr lang="en" sz="2000"/>
              <a:t>Can cause toxic stress</a:t>
            </a:r>
            <a:endParaRPr sz="2000"/>
          </a:p>
          <a:p>
            <a:pPr indent="-346075" lvl="1" marL="914400" rtl="0" algn="l">
              <a:spcBef>
                <a:spcPts val="0"/>
              </a:spcBef>
              <a:spcAft>
                <a:spcPts val="0"/>
              </a:spcAft>
              <a:buSzPct val="100000"/>
              <a:buChar char="○"/>
            </a:pPr>
            <a:r>
              <a:rPr lang="en" sz="2000"/>
              <a:t>Can change brain development</a:t>
            </a:r>
            <a:endParaRPr sz="2000"/>
          </a:p>
          <a:p>
            <a:pPr indent="-346075" lvl="1" marL="914400" rtl="0" algn="l">
              <a:spcBef>
                <a:spcPts val="0"/>
              </a:spcBef>
              <a:spcAft>
                <a:spcPts val="0"/>
              </a:spcAft>
              <a:buSzPct val="100000"/>
              <a:buChar char="○"/>
            </a:pPr>
            <a:r>
              <a:rPr lang="en" sz="2000"/>
              <a:t>Can increase susceptibility to disease</a:t>
            </a:r>
            <a:endParaRPr sz="2000"/>
          </a:p>
          <a:p>
            <a:pPr indent="-346075" lvl="1" marL="914400" rtl="0" algn="l">
              <a:spcBef>
                <a:spcPts val="0"/>
              </a:spcBef>
              <a:spcAft>
                <a:spcPts val="0"/>
              </a:spcAft>
              <a:buSzPct val="100000"/>
              <a:buChar char="○"/>
            </a:pPr>
            <a:r>
              <a:rPr lang="en" sz="2000"/>
              <a:t>Can limit career/educational opportunities</a:t>
            </a:r>
            <a:endParaRPr sz="2000"/>
          </a:p>
        </p:txBody>
      </p:sp>
      <p:pic>
        <p:nvPicPr>
          <p:cNvPr id="110" name="Google Shape;110;p19"/>
          <p:cNvPicPr preferRelativeResize="0"/>
          <p:nvPr/>
        </p:nvPicPr>
        <p:blipFill>
          <a:blip r:embed="rId3">
            <a:alphaModFix/>
          </a:blip>
          <a:stretch>
            <a:fillRect/>
          </a:stretch>
        </p:blipFill>
        <p:spPr>
          <a:xfrm>
            <a:off x="311700" y="1610725"/>
            <a:ext cx="4050999" cy="2692972"/>
          </a:xfrm>
          <a:prstGeom prst="rect">
            <a:avLst/>
          </a:prstGeom>
          <a:noFill/>
          <a:ln>
            <a:noFill/>
          </a:ln>
        </p:spPr>
      </p:pic>
      <p:sp>
        <p:nvSpPr>
          <p:cNvPr id="111" name="Google Shape;111;p19"/>
          <p:cNvSpPr txBox="1"/>
          <p:nvPr/>
        </p:nvSpPr>
        <p:spPr>
          <a:xfrm>
            <a:off x="64550" y="48357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ACES Take Many Forms</a:t>
            </a:r>
            <a:endParaRPr/>
          </a:p>
        </p:txBody>
      </p:sp>
      <p:sp>
        <p:nvSpPr>
          <p:cNvPr id="117" name="Google Shape;117;p20"/>
          <p:cNvSpPr txBox="1"/>
          <p:nvPr>
            <p:ph idx="4294967295" type="subTitle"/>
          </p:nvPr>
        </p:nvSpPr>
        <p:spPr>
          <a:xfrm>
            <a:off x="311700" y="939026"/>
            <a:ext cx="4045200" cy="13455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666666"/>
              </a:buClr>
              <a:buSzPts val="1600"/>
              <a:buChar char="●"/>
            </a:pPr>
            <a:r>
              <a:rPr lang="en" sz="1600">
                <a:solidFill>
                  <a:srgbClr val="666666"/>
                </a:solidFill>
              </a:rPr>
              <a:t>Exposure to violence, abuse, or neglect</a:t>
            </a:r>
            <a:endParaRPr sz="1600">
              <a:solidFill>
                <a:srgbClr val="666666"/>
              </a:solidFill>
            </a:endParaRPr>
          </a:p>
          <a:p>
            <a:pPr indent="-330200" lvl="0" marL="457200" rtl="0" algn="l">
              <a:lnSpc>
                <a:spcPct val="150000"/>
              </a:lnSpc>
              <a:spcBef>
                <a:spcPts val="0"/>
              </a:spcBef>
              <a:spcAft>
                <a:spcPts val="0"/>
              </a:spcAft>
              <a:buClr>
                <a:srgbClr val="666666"/>
              </a:buClr>
              <a:buSzPts val="1600"/>
              <a:buChar char="●"/>
            </a:pPr>
            <a:r>
              <a:rPr lang="en" sz="1600">
                <a:solidFill>
                  <a:srgbClr val="666666"/>
                </a:solidFill>
              </a:rPr>
              <a:t>Experiencing racism and </a:t>
            </a:r>
            <a:r>
              <a:rPr lang="en" sz="1600">
                <a:solidFill>
                  <a:srgbClr val="666666"/>
                </a:solidFill>
              </a:rPr>
              <a:t>microaggressions</a:t>
            </a:r>
            <a:r>
              <a:rPr lang="en" sz="1600">
                <a:solidFill>
                  <a:srgbClr val="666666"/>
                </a:solidFill>
              </a:rPr>
              <a:t> </a:t>
            </a:r>
            <a:endParaRPr sz="1600">
              <a:solidFill>
                <a:srgbClr val="666666"/>
              </a:solidFill>
            </a:endParaRPr>
          </a:p>
          <a:p>
            <a:pPr indent="-330200" lvl="0" marL="457200" rtl="0" algn="l">
              <a:lnSpc>
                <a:spcPct val="150000"/>
              </a:lnSpc>
              <a:spcBef>
                <a:spcPts val="0"/>
              </a:spcBef>
              <a:spcAft>
                <a:spcPts val="0"/>
              </a:spcAft>
              <a:buClr>
                <a:srgbClr val="666666"/>
              </a:buClr>
              <a:buSzPts val="1600"/>
              <a:buChar char="●"/>
            </a:pPr>
            <a:r>
              <a:rPr lang="en" sz="1600">
                <a:solidFill>
                  <a:srgbClr val="666666"/>
                </a:solidFill>
              </a:rPr>
              <a:t>Witnessing violence in the home or community</a:t>
            </a:r>
            <a:endParaRPr sz="1600">
              <a:solidFill>
                <a:srgbClr val="666666"/>
              </a:solidFill>
            </a:endParaRPr>
          </a:p>
          <a:p>
            <a:pPr indent="-330200" lvl="0" marL="457200" rtl="0" algn="l">
              <a:lnSpc>
                <a:spcPct val="150000"/>
              </a:lnSpc>
              <a:spcBef>
                <a:spcPts val="0"/>
              </a:spcBef>
              <a:spcAft>
                <a:spcPts val="0"/>
              </a:spcAft>
              <a:buClr>
                <a:srgbClr val="666666"/>
              </a:buClr>
              <a:buSzPts val="1600"/>
              <a:buChar char="●"/>
            </a:pPr>
            <a:r>
              <a:rPr lang="en" sz="1600">
                <a:solidFill>
                  <a:srgbClr val="666666"/>
                </a:solidFill>
              </a:rPr>
              <a:t>Having a family member attempt or die by suicide</a:t>
            </a:r>
            <a:endParaRPr sz="1600">
              <a:solidFill>
                <a:srgbClr val="666666"/>
              </a:solidFill>
            </a:endParaRPr>
          </a:p>
          <a:p>
            <a:pPr indent="-330200" lvl="0" marL="457200" rtl="0" algn="l">
              <a:lnSpc>
                <a:spcPct val="150000"/>
              </a:lnSpc>
              <a:spcBef>
                <a:spcPts val="0"/>
              </a:spcBef>
              <a:spcAft>
                <a:spcPts val="0"/>
              </a:spcAft>
              <a:buClr>
                <a:srgbClr val="666666"/>
              </a:buClr>
              <a:buSzPts val="1600"/>
              <a:buChar char="●"/>
            </a:pPr>
            <a:r>
              <a:rPr lang="en" sz="1600">
                <a:solidFill>
                  <a:srgbClr val="666666"/>
                </a:solidFill>
              </a:rPr>
              <a:t>Being forced to isolate and live in fear of potentially contracting a fatal disease.</a:t>
            </a:r>
            <a:endParaRPr>
              <a:solidFill>
                <a:srgbClr val="666666"/>
              </a:solidFill>
            </a:endParaRPr>
          </a:p>
        </p:txBody>
      </p:sp>
      <p:pic>
        <p:nvPicPr>
          <p:cNvPr id="118" name="Google Shape;118;p20"/>
          <p:cNvPicPr preferRelativeResize="0"/>
          <p:nvPr/>
        </p:nvPicPr>
        <p:blipFill>
          <a:blip r:embed="rId3">
            <a:alphaModFix/>
          </a:blip>
          <a:stretch>
            <a:fillRect/>
          </a:stretch>
        </p:blipFill>
        <p:spPr>
          <a:xfrm>
            <a:off x="4509300" y="1169850"/>
            <a:ext cx="4482300" cy="2988200"/>
          </a:xfrm>
          <a:prstGeom prst="rect">
            <a:avLst/>
          </a:prstGeom>
          <a:noFill/>
          <a:ln>
            <a:noFill/>
          </a:ln>
        </p:spPr>
      </p:pic>
      <p:sp>
        <p:nvSpPr>
          <p:cNvPr id="119" name="Google Shape;119;p20"/>
          <p:cNvSpPr txBox="1"/>
          <p:nvPr/>
        </p:nvSpPr>
        <p:spPr>
          <a:xfrm>
            <a:off x="6667525" y="48357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idx="4294967295" type="subTitle"/>
          </p:nvPr>
        </p:nvSpPr>
        <p:spPr>
          <a:xfrm>
            <a:off x="4117225" y="1249875"/>
            <a:ext cx="4443300" cy="33564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SzPts val="1800"/>
              <a:buChar char="●"/>
            </a:pPr>
            <a:r>
              <a:rPr lang="en"/>
              <a:t>Institutionalized racism leads to disparities for children of color</a:t>
            </a:r>
            <a:endParaRPr/>
          </a:p>
          <a:p>
            <a:pPr indent="-342900" lvl="0" marL="457200" rtl="0" algn="just">
              <a:spcBef>
                <a:spcPts val="0"/>
              </a:spcBef>
              <a:spcAft>
                <a:spcPts val="0"/>
              </a:spcAft>
              <a:buSzPts val="1800"/>
              <a:buChar char="●"/>
            </a:pPr>
            <a:r>
              <a:rPr lang="en"/>
              <a:t>2018: 1 in 5 Black children lived in poverty</a:t>
            </a:r>
            <a:endParaRPr/>
          </a:p>
          <a:p>
            <a:pPr indent="-342900" lvl="0" marL="457200" rtl="0" algn="just">
              <a:spcBef>
                <a:spcPts val="0"/>
              </a:spcBef>
              <a:spcAft>
                <a:spcPts val="0"/>
              </a:spcAft>
              <a:buSzPts val="1800"/>
              <a:buChar char="●"/>
            </a:pPr>
            <a:r>
              <a:rPr lang="en"/>
              <a:t>ACES associated with: </a:t>
            </a:r>
            <a:endParaRPr/>
          </a:p>
          <a:p>
            <a:pPr indent="-342900" lvl="1" marL="914400" rtl="0" algn="just">
              <a:spcBef>
                <a:spcPts val="0"/>
              </a:spcBef>
              <a:spcAft>
                <a:spcPts val="0"/>
              </a:spcAft>
              <a:buSzPts val="1800"/>
              <a:buChar char="○"/>
            </a:pPr>
            <a:r>
              <a:rPr lang="en" sz="1800"/>
              <a:t>Lower level  formal education</a:t>
            </a:r>
            <a:endParaRPr sz="1800"/>
          </a:p>
          <a:p>
            <a:pPr indent="-342900" lvl="1" marL="914400" rtl="0" algn="just">
              <a:spcBef>
                <a:spcPts val="0"/>
              </a:spcBef>
              <a:spcAft>
                <a:spcPts val="0"/>
              </a:spcAft>
              <a:buSzPts val="1800"/>
              <a:buChar char="○"/>
            </a:pPr>
            <a:r>
              <a:rPr lang="en" sz="1800"/>
              <a:t>Poor health</a:t>
            </a:r>
            <a:endParaRPr sz="1800"/>
          </a:p>
          <a:p>
            <a:pPr indent="-342900" lvl="0" marL="457200" rtl="0" algn="just">
              <a:spcBef>
                <a:spcPts val="0"/>
              </a:spcBef>
              <a:spcAft>
                <a:spcPts val="0"/>
              </a:spcAft>
              <a:buSzPts val="1800"/>
              <a:buChar char="●"/>
            </a:pPr>
            <a:r>
              <a:rPr lang="en"/>
              <a:t>Women and minority groups more likely to experience 4+ ACES</a:t>
            </a:r>
            <a:endParaRPr sz="1800"/>
          </a:p>
        </p:txBody>
      </p:sp>
      <p:sp>
        <p:nvSpPr>
          <p:cNvPr id="125" name="Google Shape;125;p21"/>
          <p:cNvSpPr txBox="1"/>
          <p:nvPr>
            <p:ph type="title"/>
          </p:nvPr>
        </p:nvSpPr>
        <p:spPr>
          <a:xfrm>
            <a:off x="338075" y="519175"/>
            <a:ext cx="8494200" cy="498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History of ACES and Racial Disparity</a:t>
            </a:r>
            <a:endParaRPr/>
          </a:p>
        </p:txBody>
      </p:sp>
      <p:pic>
        <p:nvPicPr>
          <p:cNvPr id="126" name="Google Shape;126;p21"/>
          <p:cNvPicPr preferRelativeResize="0"/>
          <p:nvPr/>
        </p:nvPicPr>
        <p:blipFill>
          <a:blip r:embed="rId3">
            <a:alphaModFix/>
          </a:blip>
          <a:stretch>
            <a:fillRect/>
          </a:stretch>
        </p:blipFill>
        <p:spPr>
          <a:xfrm>
            <a:off x="1058625" y="1065825"/>
            <a:ext cx="2515251" cy="3772876"/>
          </a:xfrm>
          <a:prstGeom prst="rect">
            <a:avLst/>
          </a:prstGeom>
          <a:noFill/>
          <a:ln>
            <a:noFill/>
          </a:ln>
        </p:spPr>
      </p:pic>
      <p:sp>
        <p:nvSpPr>
          <p:cNvPr id="127" name="Google Shape;127;p21"/>
          <p:cNvSpPr txBox="1"/>
          <p:nvPr/>
        </p:nvSpPr>
        <p:spPr>
          <a:xfrm>
            <a:off x="0" y="4838700"/>
            <a:ext cx="287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©NakeyaFieldsLicensedClinicalSocialWorkerPC</a:t>
            </a:r>
            <a:endParaRPr sz="8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